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87" r:id="rId2"/>
    <p:sldMasterId id="2147483689" r:id="rId3"/>
    <p:sldMasterId id="2147483691" r:id="rId4"/>
    <p:sldMasterId id="2147483694" r:id="rId5"/>
    <p:sldMasterId id="2147483700" r:id="rId6"/>
    <p:sldMasterId id="2147483706" r:id="rId7"/>
    <p:sldMasterId id="2147483712" r:id="rId8"/>
    <p:sldMasterId id="2147483718" r:id="rId9"/>
    <p:sldMasterId id="2147483724" r:id="rId10"/>
    <p:sldMasterId id="2147483730" r:id="rId11"/>
    <p:sldMasterId id="2147483736" r:id="rId12"/>
    <p:sldMasterId id="2147483742" r:id="rId13"/>
    <p:sldMasterId id="2147483748" r:id="rId14"/>
    <p:sldMasterId id="2147483769" r:id="rId15"/>
    <p:sldMasterId id="2147483773" r:id="rId16"/>
    <p:sldMasterId id="2147483783" r:id="rId17"/>
  </p:sldMasterIdLst>
  <p:notesMasterIdLst>
    <p:notesMasterId r:id="rId64"/>
  </p:notesMasterIdLst>
  <p:handoutMasterIdLst>
    <p:handoutMasterId r:id="rId65"/>
  </p:handoutMasterIdLst>
  <p:sldIdLst>
    <p:sldId id="521" r:id="rId18"/>
    <p:sldId id="520" r:id="rId19"/>
    <p:sldId id="568" r:id="rId20"/>
    <p:sldId id="582" r:id="rId21"/>
    <p:sldId id="525" r:id="rId22"/>
    <p:sldId id="526" r:id="rId23"/>
    <p:sldId id="570" r:id="rId24"/>
    <p:sldId id="524" r:id="rId25"/>
    <p:sldId id="539" r:id="rId26"/>
    <p:sldId id="494" r:id="rId27"/>
    <p:sldId id="454" r:id="rId28"/>
    <p:sldId id="510" r:id="rId29"/>
    <p:sldId id="546" r:id="rId30"/>
    <p:sldId id="571" r:id="rId31"/>
    <p:sldId id="429" r:id="rId32"/>
    <p:sldId id="540" r:id="rId33"/>
    <p:sldId id="542" r:id="rId34"/>
    <p:sldId id="541" r:id="rId35"/>
    <p:sldId id="545" r:id="rId36"/>
    <p:sldId id="580" r:id="rId37"/>
    <p:sldId id="547" r:id="rId38"/>
    <p:sldId id="549" r:id="rId39"/>
    <p:sldId id="573" r:id="rId40"/>
    <p:sldId id="574" r:id="rId41"/>
    <p:sldId id="577" r:id="rId42"/>
    <p:sldId id="583" r:id="rId43"/>
    <p:sldId id="550" r:id="rId44"/>
    <p:sldId id="565" r:id="rId45"/>
    <p:sldId id="566" r:id="rId46"/>
    <p:sldId id="572" r:id="rId47"/>
    <p:sldId id="538" r:id="rId48"/>
    <p:sldId id="528" r:id="rId49"/>
    <p:sldId id="581" r:id="rId50"/>
    <p:sldId id="535" r:id="rId51"/>
    <p:sldId id="536" r:id="rId52"/>
    <p:sldId id="578" r:id="rId53"/>
    <p:sldId id="478" r:id="rId54"/>
    <p:sldId id="481" r:id="rId55"/>
    <p:sldId id="554" r:id="rId56"/>
    <p:sldId id="555" r:id="rId57"/>
    <p:sldId id="556" r:id="rId58"/>
    <p:sldId id="557" r:id="rId59"/>
    <p:sldId id="558" r:id="rId60"/>
    <p:sldId id="579" r:id="rId61"/>
    <p:sldId id="489" r:id="rId62"/>
    <p:sldId id="522" r:id="rId6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C26"/>
    <a:srgbClr val="C0C0C0"/>
    <a:srgbClr val="DDDDDD"/>
    <a:srgbClr val="B2B2B2"/>
    <a:srgbClr val="00FF00"/>
    <a:srgbClr val="00CCFF"/>
    <a:srgbClr val="66CCFF"/>
    <a:srgbClr val="33CC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293" autoAdjust="0"/>
    <p:restoredTop sz="98629" autoAdjust="0"/>
  </p:normalViewPr>
  <p:slideViewPr>
    <p:cSldViewPr snapToGrid="0" showGuides="1">
      <p:cViewPr>
        <p:scale>
          <a:sx n="80" d="100"/>
          <a:sy n="80" d="100"/>
        </p:scale>
        <p:origin x="-696" y="-78"/>
      </p:cViewPr>
      <p:guideLst>
        <p:guide orient="horz" pos="552"/>
        <p:guide pos="364"/>
      </p:guideLst>
    </p:cSldViewPr>
  </p:slideViewPr>
  <p:outlineViewPr>
    <p:cViewPr>
      <p:scale>
        <a:sx n="33" d="100"/>
        <a:sy n="33" d="100"/>
      </p:scale>
      <p:origin x="0" y="13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0" y="-9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9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1099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3750"/>
            <a:ext cx="3109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683750"/>
            <a:ext cx="31099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fld id="{869A57F4-5C0B-4957-9797-D873208DBDC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5411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9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1099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7900" y="787400"/>
            <a:ext cx="5143500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881563"/>
            <a:ext cx="518477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482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3750"/>
            <a:ext cx="310991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482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9683750"/>
            <a:ext cx="31099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64" tIns="47482" rIns="94964" bIns="47482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200">
                <a:latin typeface="Times New Roman" pitchFamily="18" charset="0"/>
              </a:defRPr>
            </a:lvl1pPr>
          </a:lstStyle>
          <a:p>
            <a:fld id="{C8B680D4-5A2A-42BE-A7FC-C6E86DF710D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08229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4021608" y="9721243"/>
            <a:ext cx="3076031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79" tIns="47489" rIns="94979" bIns="474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4863C48-B62C-467D-9856-52E4887DA373}" type="slidenum">
              <a:rPr lang="de-DE" altLang="ru-RU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de-DE" altLang="ru-RU" sz="120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46675" cy="3859213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09" y="4882764"/>
            <a:ext cx="5184882" cy="4564571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608" y="9721243"/>
            <a:ext cx="3076031" cy="5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1702" indent="-296809">
              <a:defRPr>
                <a:solidFill>
                  <a:schemeClr val="tx1"/>
                </a:solidFill>
                <a:latin typeface="Arial" charset="0"/>
              </a:defRPr>
            </a:lvl2pPr>
            <a:lvl3pPr marL="1187234" indent="-237447">
              <a:defRPr>
                <a:solidFill>
                  <a:schemeClr val="tx1"/>
                </a:solidFill>
                <a:latin typeface="Arial" charset="0"/>
              </a:defRPr>
            </a:lvl3pPr>
            <a:lvl4pPr marL="1662128" indent="-237447">
              <a:defRPr>
                <a:solidFill>
                  <a:schemeClr val="tx1"/>
                </a:solidFill>
                <a:latin typeface="Arial" charset="0"/>
              </a:defRPr>
            </a:lvl4pPr>
            <a:lvl5pPr marL="2137021" indent="-237447">
              <a:defRPr>
                <a:solidFill>
                  <a:schemeClr val="tx1"/>
                </a:solidFill>
                <a:latin typeface="Arial" charset="0"/>
              </a:defRPr>
            </a:lvl5pPr>
            <a:lvl6pPr marL="2611915" indent="-237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809" indent="-237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1702" indent="-237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6596" indent="-2374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558F2B-CE0A-4A29-9789-92EA9DAF455A}" type="slidenum">
              <a:rPr lang="de-DE" altLang="ru-RU">
                <a:solidFill>
                  <a:srgbClr val="000000"/>
                </a:solidFill>
              </a:rPr>
              <a:pPr/>
              <a:t>29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4925" cy="3835400"/>
          </a:xfrm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AFFA-0835-426C-B544-24E9CB88381A}" type="slidenum">
              <a:rPr lang="de-DE" smtClean="0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AFFA-0835-426C-B544-24E9CB88381A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AFFA-0835-426C-B544-24E9CB88381A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665D9-0077-4315-8D0C-708A870B715C}" type="slidenum">
              <a:rPr lang="de-DE"/>
              <a:pPr/>
              <a:t>15</a:t>
            </a:fld>
            <a:endParaRPr lang="de-DE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76800"/>
            <a:ext cx="5203825" cy="4624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680D4-5A2A-42BE-A7FC-C6E86DF710D4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7151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680D4-5A2A-42BE-A7FC-C6E86DF710D4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5005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388DA-3EA3-4490-98E1-FCF643AF2CE6}" type="slidenum">
              <a:rPr lang="de-DE"/>
              <a:pPr/>
              <a:t>16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893763"/>
            <a:ext cx="4773612" cy="35798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127" y="4876205"/>
            <a:ext cx="5205048" cy="4626898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87400"/>
            <a:ext cx="5143500" cy="3857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 txBox="1">
            <a:spLocks noGrp="1" noChangeArrowheads="1"/>
          </p:cNvSpPr>
          <p:nvPr/>
        </p:nvSpPr>
        <p:spPr bwMode="auto">
          <a:xfrm>
            <a:off x="4022163" y="9722221"/>
            <a:ext cx="3075480" cy="51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5" tIns="47737" rIns="95475" bIns="47737" anchor="b"/>
          <a:lstStyle/>
          <a:p>
            <a:pPr algn="r"/>
            <a:fld id="{92AB0BCB-03D9-49A4-8096-C46540BD0CBF}" type="slidenum">
              <a:rPr lang="en-US" sz="1300"/>
              <a:pPr algn="r"/>
              <a:t>19</a:t>
            </a:fld>
            <a:endParaRPr lang="en-US" sz="1300" dirty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100637" cy="3824288"/>
          </a:xfrm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76865"/>
            <a:ext cx="5205932" cy="4624810"/>
          </a:xfrm>
        </p:spPr>
        <p:txBody>
          <a:bodyPr lIns="96638" tIns="48319" rIns="96638" bIns="4831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4021608" y="9721243"/>
            <a:ext cx="3076031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79" tIns="47489" rIns="94979" bIns="474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F3151CF-DFC9-49B5-BB8F-A969CA4DFA71}" type="slidenum">
              <a:rPr lang="de-DE" altLang="ru-RU" sz="1200">
                <a:solidFill>
                  <a:srgbClr val="000000"/>
                </a:solidFill>
              </a:rPr>
              <a:pPr algn="r"/>
              <a:t>20</a:t>
            </a:fld>
            <a:endParaRPr lang="de-DE" altLang="ru-RU" sz="1200">
              <a:solidFill>
                <a:srgbClr val="000000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87400"/>
            <a:ext cx="5146675" cy="3859213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09" y="4882764"/>
            <a:ext cx="5184882" cy="4564571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4022163" y="9722221"/>
            <a:ext cx="3075480" cy="51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75" tIns="47737" rIns="95475" bIns="47737" anchor="b"/>
          <a:lstStyle/>
          <a:p>
            <a:pPr algn="r"/>
            <a:fld id="{492B08C4-AFE9-4511-8966-8BF1BBACFD76}" type="slidenum">
              <a:rPr lang="en-US" sz="1300"/>
              <a:pPr algn="r"/>
              <a:t>21</a:t>
            </a:fld>
            <a:endParaRPr lang="en-US" sz="1300" dirty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100637" cy="3824288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5" y="4876865"/>
            <a:ext cx="5205932" cy="4624810"/>
          </a:xfrm>
        </p:spPr>
        <p:txBody>
          <a:bodyPr lIns="96638" tIns="48319" rIns="96638" bIns="48319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DF68-7291-4D8A-9CC5-184CCEB7644D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977593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291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7227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55009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685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890927" y="6491437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dirty="0"/>
              <a:t>BITZER //  //  // Seite </a:t>
            </a:r>
            <a:fld id="{A475BD04-F531-4869-8D07-44D9032F8B9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3343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364391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6459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9943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17357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403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992748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5096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025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5136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133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96696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46561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4801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13869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98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45230201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80757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32861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6968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15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522450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898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7504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6574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582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422380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00780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1697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9508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447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41383794"/>
      </p:ext>
    </p:extLst>
  </p:cSld>
  <p:clrMapOvr>
    <a:masterClrMapping/>
  </p:clrMapOvr>
  <p:hf sldNum="0"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6505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" y="531816"/>
            <a:ext cx="8745538" cy="2549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S_CS-Overview_GB // </a:t>
            </a:r>
            <a:fld id="{C72E9A2F-779C-4168-BCF5-B94F3CD0F60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9747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43985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391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969894544"/>
      </p:ext>
    </p:extLst>
  </p:cSld>
  <p:clrMapOvr>
    <a:masterClrMapping/>
  </p:clrMapOvr>
  <p:hf sldNum="0"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687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2098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44273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317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677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865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496015734"/>
      </p:ext>
    </p:extLst>
  </p:cSld>
  <p:clrMapOvr>
    <a:masterClrMapping/>
  </p:clrMapOvr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61023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341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8186" y="1438275"/>
            <a:ext cx="4297363" cy="7445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8186" y="2335279"/>
            <a:ext cx="4297363" cy="746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S_CS-Overview_GB // </a:t>
            </a:r>
            <a:fld id="{A80FEE29-A97B-40B1-B74F-39455ACA504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" y="1438277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76" y="1438277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79371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34735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" y="531815"/>
            <a:ext cx="8745538" cy="2549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4770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15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" y="1438277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8176" y="1438275"/>
            <a:ext cx="4297363" cy="7445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8176" y="2335215"/>
            <a:ext cx="4297363" cy="746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651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15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" y="1438277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8176" y="1438275"/>
            <a:ext cx="4297363" cy="7445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8176" y="2335215"/>
            <a:ext cx="4297363" cy="746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8640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15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" y="1438277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448176" y="1438277"/>
            <a:ext cx="4297363" cy="16430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xmlns="" val="202041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974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15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" y="1438277"/>
            <a:ext cx="8745538" cy="16430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xmlns="" val="371866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15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" y="1438277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8176" y="1438277"/>
            <a:ext cx="4297363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170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9633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BITZER //  //  // Seite </a:t>
            </a:r>
            <a:fld id="{F99F0CB3-425B-4F46-A1C8-97E3800860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4972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250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8015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883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8981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2517777"/>
            <a:ext cx="9140825" cy="4286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4608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357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16961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38275"/>
            <a:ext cx="8745538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42989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08175" y="652462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Arial" pitchFamily="34" charset="0"/>
              </a:rPr>
              <a:t>BITZER // 20.06.2013 / Mainz //  Seite 2</a:t>
            </a:r>
            <a:endParaRPr lang="de-D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34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1951634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971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433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8186" y="1438433"/>
            <a:ext cx="4297363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/>
              <a:t>BITZER //  // Technik und Entwicklung // Seite </a:t>
            </a:r>
            <a:fld id="{B18C5FA1-0DB8-427E-8781-30BBFA714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2311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68407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40299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2099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" y="531816"/>
            <a:ext cx="8745538" cy="2549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S_CS-</a:t>
            </a:r>
            <a:r>
              <a:rPr lang="de-DE" dirty="0" err="1">
                <a:solidFill>
                  <a:srgbClr val="000000"/>
                </a:solidFill>
              </a:rPr>
              <a:t>Overview_GB</a:t>
            </a:r>
            <a:r>
              <a:rPr lang="de-DE" dirty="0">
                <a:solidFill>
                  <a:srgbClr val="000000"/>
                </a:solidFill>
              </a:rPr>
              <a:t> // </a:t>
            </a:r>
            <a:fld id="{C72E9A2F-779C-4168-BCF5-B94F3CD0F60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96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341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8186" y="1438275"/>
            <a:ext cx="4297363" cy="7445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8186" y="2335279"/>
            <a:ext cx="4297363" cy="746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S_CS-Overview_GB // </a:t>
            </a:r>
            <a:fld id="{A80FEE29-A97B-40B1-B74F-39455ACA504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33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BITZER //  //  // Seite </a:t>
            </a:r>
            <a:fld id="{F99F0CB3-425B-4F46-A1C8-97E38008601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22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971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433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8186" y="1438433"/>
            <a:ext cx="4297363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BITZER //  // Technik und Entwicklung // Seite </a:t>
            </a:r>
            <a:fld id="{B18C5FA1-0DB8-427E-8781-30BBFA7147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(pure 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4" name="Picture 11" descr="Bitzer_Stern_S_3c_rgb_bg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7775"/>
            <a:ext cx="9144000" cy="457200"/>
          </a:xfrm>
        </p:spPr>
        <p:txBody>
          <a:bodyPr lIns="720000" rIns="720000"/>
          <a:lstStyle>
            <a:lvl1pPr algn="ctr">
              <a:defRPr sz="3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57929"/>
            <a:ext cx="9144000" cy="657225"/>
          </a:xfrm>
        </p:spPr>
        <p:txBody>
          <a:bodyPr lIns="720000" rIns="720000"/>
          <a:lstStyle>
            <a:lvl1pPr algn="ctr">
              <a:defRPr sz="1800">
                <a:solidFill>
                  <a:srgbClr val="41A62A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594184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49683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" y="1438341"/>
            <a:ext cx="4295775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448186" y="1438341"/>
            <a:ext cx="4297363" cy="1643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Title master format – click to edit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8611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Title master format – click to edit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3816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" y="531816"/>
            <a:ext cx="8745538" cy="2549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S_CS-Overview_GB // </a:t>
            </a:r>
            <a:fld id="{C72E9A2F-779C-4168-BCF5-B94F3CD0F60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16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341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448186" y="1438275"/>
            <a:ext cx="4297363" cy="7445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448186" y="2335279"/>
            <a:ext cx="4297363" cy="7461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1692275" y="6569075"/>
            <a:ext cx="51117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S_CS-Overview_GB // </a:t>
            </a:r>
            <a:fld id="{A80FEE29-A97B-40B1-B74F-39455ACA504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2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BITZER //  //  // Seite </a:t>
            </a:r>
            <a:fld id="{F99F0CB3-425B-4F46-A1C8-97E38008601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84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31971"/>
            <a:ext cx="8745538" cy="4270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" y="1438433"/>
            <a:ext cx="4295775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48186" y="1438433"/>
            <a:ext cx="4297363" cy="1643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92519" y="6569075"/>
            <a:ext cx="5111262" cy="122238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BITZER //  // Technik und Entwicklung // Seite </a:t>
            </a:r>
            <a:fld id="{B18C5FA1-0DB8-427E-8781-30BBFA7147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32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" Target="../slides/slide33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" Target="../slides/slide2.xml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2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" Target="../slides/slide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036" name="Rectangl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307" y="6496116"/>
            <a:ext cx="1813615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noProof="0" dirty="0" smtClean="0"/>
              <a:t>BITZER // </a:t>
            </a:r>
            <a:r>
              <a:rPr lang="ru-RU" sz="800" noProof="0" dirty="0" smtClean="0"/>
              <a:t>Москва 2015</a:t>
            </a:r>
            <a:r>
              <a:rPr lang="en-US" sz="800" baseline="0" noProof="0" dirty="0" smtClean="0"/>
              <a:t> </a:t>
            </a:r>
            <a:r>
              <a:rPr lang="en-US" sz="800" noProof="0" dirty="0" smtClean="0"/>
              <a:t>//  Page </a:t>
            </a:r>
            <a:fld id="{82AA93A4-E349-4F63-9400-B9B8BF153F1E}" type="slidenum">
              <a:rPr lang="en-US" sz="800" noProof="0" smtClean="0"/>
              <a:pPr/>
              <a:t>‹#›</a:t>
            </a:fld>
            <a:endParaRPr lang="en-US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6" r:id="rId6"/>
    <p:sldLayoutId id="2147483767" r:id="rId7"/>
    <p:sldLayoutId id="2147483768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71323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3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42469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71323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13615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</a:t>
            </a:r>
            <a:r>
              <a:rPr lang="ru-RU" sz="800" dirty="0" smtClean="0">
                <a:solidFill>
                  <a:srgbClr val="000000"/>
                </a:solidFill>
              </a:rPr>
              <a:t>Москва</a:t>
            </a:r>
            <a:r>
              <a:rPr lang="ru-RU" sz="800" baseline="0" dirty="0" smtClean="0">
                <a:solidFill>
                  <a:srgbClr val="000000"/>
                </a:solidFill>
              </a:rPr>
              <a:t> 2015 </a:t>
            </a:r>
            <a:r>
              <a:rPr lang="en-US" sz="800" dirty="0" smtClean="0">
                <a:solidFill>
                  <a:srgbClr val="000000"/>
                </a:solidFill>
              </a:rPr>
              <a:t>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1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15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277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544863" y="6396040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39751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6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6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1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64450" y="6416677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5" y="6496052"/>
            <a:ext cx="1900177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 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8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6226175"/>
          </a:xfrm>
          <a:prstGeom prst="rect">
            <a:avLst/>
          </a:prstGeom>
          <a:solidFill>
            <a:srgbClr val="41A6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517775"/>
            <a:ext cx="9140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0" tIns="0" rIns="68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pic>
        <p:nvPicPr>
          <p:cNvPr id="2053" name="Picture 19" descr="Bitzer_Stern_S_3c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4450" y="6416675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912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180975" indent="-179388" algn="ctr" rtl="0" eaLnBrk="0" fontAlgn="base" hangingPunct="0">
        <a:lnSpc>
          <a:spcPct val="108000"/>
        </a:lnSpc>
        <a:spcBef>
          <a:spcPct val="0"/>
        </a:spcBef>
        <a:spcAft>
          <a:spcPct val="40000"/>
        </a:spcAft>
        <a:buClr>
          <a:schemeClr val="accent1"/>
        </a:buClr>
        <a:buFont typeface="Arial" pitchFamily="34" charset="0"/>
        <a:buChar char="/"/>
        <a:defRPr sz="2000">
          <a:solidFill>
            <a:schemeClr val="accent1"/>
          </a:solidFill>
          <a:latin typeface="+mn-lt"/>
        </a:defRPr>
      </a:lvl2pPr>
      <a:lvl3pPr marL="714375" indent="-171450" algn="ctr" rtl="0" eaLnBrk="0" fontAlgn="base" hangingPunct="0">
        <a:lnSpc>
          <a:spcPct val="108000"/>
        </a:lnSpc>
        <a:spcBef>
          <a:spcPct val="0"/>
        </a:spcBef>
        <a:spcAft>
          <a:spcPct val="40000"/>
        </a:spcAft>
        <a:buClr>
          <a:schemeClr val="accent1"/>
        </a:buClr>
        <a:buFont typeface="Arial" pitchFamily="34" charset="0"/>
        <a:buChar char="/"/>
        <a:defRPr sz="2000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307" y="6496116"/>
            <a:ext cx="1871323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62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307" y="6496116"/>
            <a:ext cx="1813615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</a:t>
            </a:r>
            <a:r>
              <a:rPr lang="ru-RU" sz="800" dirty="0" smtClean="0">
                <a:solidFill>
                  <a:srgbClr val="000000"/>
                </a:solidFill>
              </a:rPr>
              <a:t>Москва 2015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1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6"/>
            <a:ext cx="9144000" cy="6226175"/>
          </a:xfrm>
          <a:prstGeom prst="rect">
            <a:avLst/>
          </a:prstGeom>
          <a:solidFill>
            <a:srgbClr val="41A6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" y="2517841"/>
            <a:ext cx="9140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0" tIns="0" rIns="68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365691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2053" name="Picture 19" descr="Bitzer_Stern_S_3c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defRPr sz="2000">
          <a:solidFill>
            <a:srgbClr val="41A62A"/>
          </a:solidFill>
          <a:latin typeface="+mn-lt"/>
          <a:ea typeface="+mn-ea"/>
          <a:cs typeface="+mn-cs"/>
        </a:defRPr>
      </a:lvl1pPr>
      <a:lvl2pPr marL="180975" indent="-179388" algn="ctr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rgbClr val="41A62A"/>
          </a:solidFill>
          <a:latin typeface="+mn-lt"/>
        </a:defRPr>
      </a:lvl2pPr>
      <a:lvl3pPr marL="714375" indent="-171450" algn="ctr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rgbClr val="41A62A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pic>
        <p:nvPicPr>
          <p:cNvPr id="1028" name="Picture 4" descr="D:\Temp\präsentation\BITZER_Logo_400mm_XXL_3c_C+Y+K_ClaimEN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512" y="2102480"/>
            <a:ext cx="4680000" cy="21336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13615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</a:t>
            </a:r>
            <a:r>
              <a:rPr lang="ru-RU" sz="800" baseline="0" dirty="0" smtClean="0">
                <a:solidFill>
                  <a:srgbClr val="000000"/>
                </a:solidFill>
              </a:rPr>
              <a:t> 2015</a:t>
            </a:r>
            <a:r>
              <a:rPr lang="en-US" sz="800" dirty="0" smtClean="0">
                <a:solidFill>
                  <a:srgbClr val="000000"/>
                </a:solidFill>
              </a:rPr>
              <a:t>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1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82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42469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</a:t>
            </a:r>
            <a:r>
              <a:rPr lang="ru-RU" sz="800" baseline="0" dirty="0" smtClean="0">
                <a:solidFill>
                  <a:srgbClr val="000000"/>
                </a:solidFill>
              </a:rPr>
              <a:t> 2015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2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42469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</a:t>
            </a:r>
            <a:r>
              <a:rPr lang="ru-RU" sz="800" baseline="0" dirty="0" smtClean="0">
                <a:solidFill>
                  <a:srgbClr val="000000"/>
                </a:solidFill>
              </a:rPr>
              <a:t> 2015 </a:t>
            </a:r>
            <a:r>
              <a:rPr lang="en-US" sz="800" dirty="0" smtClean="0">
                <a:solidFill>
                  <a:srgbClr val="000000"/>
                </a:solidFill>
              </a:rPr>
              <a:t>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19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42469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</a:t>
            </a:r>
            <a:r>
              <a:rPr lang="ru-RU" sz="800" baseline="0" dirty="0" smtClean="0">
                <a:solidFill>
                  <a:srgbClr val="000000"/>
                </a:solidFill>
              </a:rPr>
              <a:t> 2015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98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5318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Title master format – 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438341"/>
            <a:ext cx="87455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master formats – click to edit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  <a:p>
            <a:pPr lvl="4"/>
            <a:r>
              <a:rPr lang="en-US" noProof="0" dirty="0" smtClean="0"/>
              <a:t>Forth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9" name="Picture 10" descr="buttons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4863" y="6396104"/>
            <a:ext cx="117881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25400">
            <a:solidFill>
              <a:srgbClr val="41A62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6" name="Rectangl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39753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7" name="Rectangl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05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8" name="Rectangle 1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981077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39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3144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0" name="Rectangle 1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1504950" y="6445250"/>
            <a:ext cx="180975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41" name="Rectangl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155703" y="6445250"/>
            <a:ext cx="157163" cy="1778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2" name="Picture 22" descr="Bitzer_Stern_S_3c_rg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4450" y="6416741"/>
            <a:ext cx="10683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692276" y="6496116"/>
            <a:ext cx="1871323" cy="123111"/>
          </a:xfrm>
          <a:prstGeom prst="rect">
            <a:avLst/>
          </a:prstGeom>
          <a:noFill/>
        </p:spPr>
        <p:txBody>
          <a:bodyPr wrap="none" lIns="180000" tIns="0" rIns="0" bIns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BITZER //  </a:t>
            </a:r>
            <a:r>
              <a:rPr lang="ru-RU" sz="800" dirty="0" smtClean="0">
                <a:solidFill>
                  <a:srgbClr val="000000"/>
                </a:solidFill>
              </a:rPr>
              <a:t>Москва 2015 </a:t>
            </a:r>
            <a:r>
              <a:rPr lang="en-US" sz="800" dirty="0" smtClean="0">
                <a:solidFill>
                  <a:srgbClr val="000000"/>
                </a:solidFill>
              </a:rPr>
              <a:t> //  Page </a:t>
            </a:r>
            <a:fld id="{82AA93A4-E349-4F63-9400-B9B8BF153F1E}" type="slidenum">
              <a:rPr lang="en-US" sz="800" smtClean="0">
                <a:solidFill>
                  <a:srgbClr val="000000"/>
                </a:solidFill>
              </a:rPr>
              <a:pPr/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1A6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5BAC2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/"/>
        <a:defRPr sz="2000">
          <a:solidFill>
            <a:schemeClr val="tx1"/>
          </a:solidFill>
          <a:latin typeface="+mn-lt"/>
        </a:defRPr>
      </a:lvl2pPr>
      <a:lvl3pPr marL="8096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343025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SzPct val="8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18859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41A62A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5pPr>
      <a:lvl6pPr marL="23431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6pPr>
      <a:lvl7pPr marL="28003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7pPr>
      <a:lvl8pPr marL="32575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8pPr>
      <a:lvl9pPr marL="3714750" indent="-266700" algn="l" rtl="0" eaLnBrk="1" fontAlgn="base" hangingPunct="1">
        <a:lnSpc>
          <a:spcPct val="108000"/>
        </a:lnSpc>
        <a:spcBef>
          <a:spcPct val="0"/>
        </a:spcBef>
        <a:spcAft>
          <a:spcPct val="40000"/>
        </a:spcAft>
        <a:buClr>
          <a:srgbClr val="008000"/>
        </a:buClr>
        <a:buFont typeface="Arial" charset="0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sp-170-6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омпактные винтовые компрессоры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Москва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14567" t="18672" r="2756" b="12877"/>
          <a:stretch>
            <a:fillRect/>
          </a:stretch>
        </p:blipFill>
        <p:spPr bwMode="auto">
          <a:xfrm>
            <a:off x="378748" y="1308133"/>
            <a:ext cx="8459788" cy="471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Модельный ряд </a:t>
            </a:r>
            <a:r>
              <a:rPr lang="en-US" dirty="0" smtClean="0"/>
              <a:t>CSH.3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2506664" y="6018279"/>
            <a:ext cx="24008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(*</a:t>
            </a:r>
            <a:r>
              <a:rPr lang="en-US" sz="1400" dirty="0" smtClean="0"/>
              <a:t>Motor </a:t>
            </a:r>
            <a:r>
              <a:rPr lang="en-US" sz="1400" dirty="0"/>
              <a:t>2 </a:t>
            </a:r>
            <a:r>
              <a:rPr lang="ru-RU" sz="1400" dirty="0" smtClean="0"/>
              <a:t>только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itchFamily="2" charset="2"/>
              </a:rPr>
              <a:t> R134a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1657351" y="4708525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/>
              <a:t>(*)</a:t>
            </a:r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2012950" y="4657725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dirty="0"/>
              <a:t>(*)</a:t>
            </a:r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7997827" y="3032125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(*)</a:t>
            </a:r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8353425" y="2981325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/>
              <a:t>(*)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CSH </a:t>
            </a:r>
            <a:r>
              <a:rPr lang="ru-RU" dirty="0" smtClean="0"/>
              <a:t>компрессоры</a:t>
            </a:r>
            <a:r>
              <a:rPr lang="en-GB" dirty="0" smtClean="0"/>
              <a:t> </a:t>
            </a:r>
            <a:r>
              <a:rPr lang="ru-RU" dirty="0" smtClean="0"/>
              <a:t>для</a:t>
            </a:r>
            <a:r>
              <a:rPr lang="en-GB" dirty="0" smtClean="0"/>
              <a:t> </a:t>
            </a:r>
            <a:r>
              <a:rPr lang="en-GB" dirty="0"/>
              <a:t>R134a</a:t>
            </a:r>
            <a:endParaRPr lang="de-DE" dirty="0"/>
          </a:p>
        </p:txBody>
      </p:sp>
      <p:sp>
        <p:nvSpPr>
          <p:cNvPr id="32973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208"/>
              </a:spcAft>
              <a:tabLst>
                <a:tab pos="2247900" algn="l"/>
                <a:tab pos="3594100" algn="l"/>
              </a:tabLst>
            </a:pPr>
            <a:r>
              <a:rPr lang="ru-RU" sz="1700" dirty="0" smtClean="0"/>
              <a:t>Тип</a:t>
            </a:r>
            <a:r>
              <a:rPr lang="ru-RU" sz="1700" dirty="0"/>
              <a:t> </a:t>
            </a:r>
            <a:r>
              <a:rPr lang="ru-RU" sz="1700" dirty="0" smtClean="0"/>
              <a:t>                 Производительность</a:t>
            </a:r>
            <a:r>
              <a:rPr lang="en-GB" sz="1700" dirty="0" smtClean="0"/>
              <a:t> </a:t>
            </a:r>
            <a:r>
              <a:rPr lang="en-GB" sz="1700" dirty="0"/>
              <a:t>	</a:t>
            </a:r>
            <a:r>
              <a:rPr lang="en-GB" sz="1700" dirty="0" smtClean="0"/>
              <a:t>   </a:t>
            </a:r>
            <a:r>
              <a:rPr lang="ru-RU" sz="1700" dirty="0" smtClean="0"/>
              <a:t>Версия</a:t>
            </a:r>
            <a:endParaRPr lang="en-GB" sz="1700" dirty="0" smtClean="0"/>
          </a:p>
          <a:p>
            <a:pPr>
              <a:lnSpc>
                <a:spcPct val="100000"/>
              </a:lnSpc>
              <a:spcAft>
                <a:spcPts val="208"/>
              </a:spcAft>
              <a:tabLst>
                <a:tab pos="2247900" algn="l"/>
                <a:tab pos="3594100" algn="l"/>
                <a:tab pos="3859213" algn="l"/>
              </a:tabLst>
            </a:pPr>
            <a:r>
              <a:rPr lang="ru-RU" sz="1700" dirty="0"/>
              <a:t> </a:t>
            </a:r>
            <a:r>
              <a:rPr lang="ru-RU" sz="1700" dirty="0" smtClean="0"/>
              <a:t>                             </a:t>
            </a:r>
            <a:r>
              <a:rPr lang="en-GB" sz="1700" dirty="0" smtClean="0"/>
              <a:t>[m</a:t>
            </a:r>
            <a:r>
              <a:rPr lang="en-GB" sz="1700" baseline="30000" dirty="0" smtClean="0"/>
              <a:t>3</a:t>
            </a:r>
            <a:r>
              <a:rPr lang="en-GB" sz="1700" dirty="0" smtClean="0"/>
              <a:t>/h @50Hz] 	</a:t>
            </a:r>
            <a:r>
              <a:rPr lang="ru-RU" sz="1700" dirty="0"/>
              <a:t> </a:t>
            </a:r>
            <a:r>
              <a:rPr lang="ru-RU" sz="1700" dirty="0" smtClean="0"/>
              <a:t>   мотора</a:t>
            </a:r>
            <a:r>
              <a:rPr lang="en-GB" sz="1700" dirty="0"/>
              <a:t/>
            </a:r>
            <a:br>
              <a:rPr lang="en-GB" sz="1700" dirty="0"/>
            </a:br>
            <a:endParaRPr lang="de-DE" sz="1700" u="sng" dirty="0"/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CSH6583-50Y</a:t>
            </a:r>
            <a:r>
              <a:rPr lang="de-DE" sz="1800" dirty="0"/>
              <a:t>	195	        2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CSH6593-60Y</a:t>
            </a:r>
            <a:r>
              <a:rPr lang="de-DE" sz="1800" dirty="0"/>
              <a:t>	220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CSH7583-80Y</a:t>
            </a:r>
            <a:r>
              <a:rPr lang="de-DE" sz="1800" dirty="0"/>
              <a:t>	295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CSH7593-90Y</a:t>
            </a:r>
            <a:r>
              <a:rPr lang="de-DE" sz="1800" dirty="0"/>
              <a:t>	336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CSH8583-125Y</a:t>
            </a:r>
            <a:r>
              <a:rPr lang="de-DE" sz="1800" dirty="0"/>
              <a:t>	470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CSH8593-140Y</a:t>
            </a:r>
            <a:r>
              <a:rPr lang="de-DE" sz="1800" dirty="0"/>
              <a:t>	535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CSH9583-210Y</a:t>
            </a:r>
            <a:r>
              <a:rPr lang="de-DE" sz="1800" dirty="0"/>
              <a:t>	805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CSH9593-240Y</a:t>
            </a:r>
            <a:r>
              <a:rPr lang="de-DE" sz="1800" dirty="0"/>
              <a:t>	910	        2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CSH95103-280Y</a:t>
            </a:r>
            <a:r>
              <a:rPr lang="de-DE" sz="1800" dirty="0"/>
              <a:t>	1015	        2	</a:t>
            </a:r>
          </a:p>
          <a:p>
            <a:pPr>
              <a:lnSpc>
                <a:spcPct val="100000"/>
              </a:lnSpc>
              <a:spcAft>
                <a:spcPct val="20000"/>
              </a:spcAft>
              <a:tabLst>
                <a:tab pos="2247900" algn="l"/>
                <a:tab pos="3594100" algn="l"/>
              </a:tabLst>
            </a:pPr>
            <a:r>
              <a:rPr lang="de-DE" sz="1800" dirty="0" smtClean="0"/>
              <a:t>CSH95113-320Y</a:t>
            </a:r>
            <a:r>
              <a:rPr lang="de-DE" sz="1800" dirty="0"/>
              <a:t>	1120	        2 	</a:t>
            </a:r>
          </a:p>
        </p:txBody>
      </p:sp>
      <p:pic>
        <p:nvPicPr>
          <p:cNvPr id="329743" name="Picture 15" descr="8336-061+CSH 6561-60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613" y="2162175"/>
            <a:ext cx="2273300" cy="1308100"/>
          </a:xfrm>
          <a:prstGeom prst="rect">
            <a:avLst/>
          </a:prstGeom>
          <a:noFill/>
        </p:spPr>
      </p:pic>
      <p:pic>
        <p:nvPicPr>
          <p:cNvPr id="329745" name="Picture 17" descr="9300-017+CSH9511-320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6" y="3667125"/>
            <a:ext cx="3706813" cy="18240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5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CSW </a:t>
            </a:r>
            <a:r>
              <a:rPr lang="ru-RU" dirty="0"/>
              <a:t>компрессоры для </a:t>
            </a:r>
            <a:r>
              <a:rPr lang="en-US" dirty="0"/>
              <a:t>R134a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129"/>
            <a:ext cx="8745538" cy="16430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CSW</a:t>
            </a:r>
            <a:r>
              <a:rPr lang="en-US" dirty="0" smtClean="0"/>
              <a:t> – </a:t>
            </a:r>
            <a:r>
              <a:rPr lang="ru-RU" dirty="0" smtClean="0"/>
              <a:t>Модели оптимизированные для </a:t>
            </a:r>
            <a:r>
              <a:rPr lang="en-US" dirty="0" smtClean="0"/>
              <a:t>R134a </a:t>
            </a:r>
            <a:r>
              <a:rPr lang="ru-RU" dirty="0"/>
              <a:t>с низкими темп. </a:t>
            </a:r>
            <a:r>
              <a:rPr lang="ru-RU" dirty="0" smtClean="0"/>
              <a:t>конденсации</a:t>
            </a:r>
            <a:r>
              <a:rPr lang="en-US" dirty="0" smtClean="0"/>
              <a:t>:</a:t>
            </a:r>
          </a:p>
          <a:p>
            <a:pPr lvl="1">
              <a:lnSpc>
                <a:spcPct val="100000"/>
              </a:lnSpc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CSW6583-40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CSW6593-50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endParaRPr lang="de-DE" sz="900" dirty="0" smtClean="0"/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CSW7573-60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CSW7583-70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CSW7593-80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endParaRPr lang="de-DE" sz="900" dirty="0" smtClean="0"/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CSW8573-90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CSW8583-110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CSW8593-125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endParaRPr lang="de-DE" sz="900" dirty="0" smtClean="0"/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CSW9563-140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CSW9573-160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CSW9583-180</a:t>
            </a:r>
          </a:p>
          <a:p>
            <a:pPr lvl="1">
              <a:spcAft>
                <a:spcPts val="156"/>
              </a:spcAft>
              <a:buClr>
                <a:srgbClr val="008000"/>
              </a:buClr>
              <a:buSzPct val="85000"/>
              <a:buNone/>
            </a:pPr>
            <a:r>
              <a:rPr lang="de-DE" sz="1900" dirty="0" smtClean="0"/>
              <a:t>CSW9593-210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2712409" y="2256766"/>
            <a:ext cx="6080716" cy="347268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6297" tIns="43149" rIns="86297" bIns="43149">
            <a:spAutoFit/>
          </a:bodyPr>
          <a:lstStyle/>
          <a:p>
            <a:pPr marL="180975" indent="-180975" defTabSz="863600">
              <a:buClr>
                <a:srgbClr val="41A62A"/>
              </a:buClr>
              <a:buSzPct val="100000"/>
              <a:buFont typeface="Arial" pitchFamily="34" charset="0"/>
              <a:buChar char="/"/>
              <a:tabLst>
                <a:tab pos="247650" algn="l"/>
              </a:tabLst>
            </a:pPr>
            <a:r>
              <a:rPr lang="ru-RU" sz="2000" dirty="0" smtClean="0"/>
              <a:t>Моторы малой мощности</a:t>
            </a:r>
            <a:endParaRPr lang="en-US" sz="2000" dirty="0"/>
          </a:p>
          <a:p>
            <a:pPr marL="180975" lvl="1" indent="-180975" defTabSz="863600">
              <a:buClr>
                <a:srgbClr val="41A62A"/>
              </a:buClr>
              <a:buSzPct val="85000"/>
              <a:tabLst>
                <a:tab pos="446088" algn="l"/>
              </a:tabLst>
            </a:pPr>
            <a:r>
              <a:rPr lang="en-US" sz="2000" dirty="0" smtClean="0">
                <a:sym typeface="Wingdings"/>
              </a:rPr>
              <a:t>	 </a:t>
            </a:r>
            <a:r>
              <a:rPr lang="ru-RU" sz="2000" dirty="0" smtClean="0">
                <a:sym typeface="Wingdings"/>
              </a:rPr>
              <a:t>снижение стоимость эл. компонентов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180975" indent="-180975" defTabSz="863600">
              <a:buClr>
                <a:srgbClr val="41A62A"/>
              </a:buClr>
              <a:buSzPct val="100000"/>
              <a:buFont typeface="Arial" pitchFamily="34" charset="0"/>
              <a:buChar char="/"/>
              <a:tabLst>
                <a:tab pos="247650" algn="l"/>
              </a:tabLst>
            </a:pPr>
            <a:r>
              <a:rPr lang="ru-RU" sz="2000" dirty="0" smtClean="0"/>
              <a:t>Присоединение для возврата масла </a:t>
            </a:r>
            <a:r>
              <a:rPr lang="en-US" sz="2000" dirty="0" smtClean="0"/>
              <a:t>(</a:t>
            </a:r>
            <a:r>
              <a:rPr lang="ru-RU" sz="2000" dirty="0" smtClean="0"/>
              <a:t>системы с затопленным испарителем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/>
              <a:t>	</a:t>
            </a:r>
          </a:p>
          <a:p>
            <a:pPr marL="180975" indent="-180975" defTabSz="863600">
              <a:buClr>
                <a:srgbClr val="41A62A"/>
              </a:buClr>
              <a:buSzPct val="100000"/>
              <a:buFont typeface="Arial" pitchFamily="34" charset="0"/>
              <a:buChar char="/"/>
              <a:tabLst>
                <a:tab pos="247650" algn="l"/>
              </a:tabLst>
            </a:pPr>
            <a:r>
              <a:rPr lang="ru-RU" sz="2000" dirty="0" smtClean="0"/>
              <a:t>Фиксированное положение </a:t>
            </a:r>
            <a:r>
              <a:rPr lang="en-US" sz="2000" dirty="0" smtClean="0"/>
              <a:t>Eco </a:t>
            </a:r>
            <a:r>
              <a:rPr lang="ru-RU" sz="2000" dirty="0" smtClean="0"/>
              <a:t>порта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180975" indent="-180975" defTabSz="863600">
              <a:buClr>
                <a:srgbClr val="41A62A"/>
              </a:buClr>
              <a:buSzPct val="100000"/>
              <a:buFont typeface="Arial" pitchFamily="34" charset="0"/>
              <a:buChar char="/"/>
              <a:tabLst>
                <a:tab pos="247650" algn="l"/>
              </a:tabLst>
            </a:pPr>
            <a:r>
              <a:rPr lang="ru-RU" sz="2000" dirty="0" smtClean="0"/>
              <a:t>Отсутствует адаптер для маслоохладителя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180975" indent="-180975" defTabSz="863600">
              <a:buClr>
                <a:srgbClr val="41A62A"/>
              </a:buClr>
              <a:buSzPct val="100000"/>
              <a:buFont typeface="Arial" pitchFamily="34" charset="0"/>
              <a:buChar char="/"/>
              <a:tabLst>
                <a:tab pos="247650" algn="l"/>
              </a:tabLst>
            </a:pPr>
            <a:r>
              <a:rPr lang="ru-RU" sz="2000" dirty="0" smtClean="0"/>
              <a:t>Высокий</a:t>
            </a:r>
            <a:r>
              <a:rPr lang="en-US" sz="2000" dirty="0" smtClean="0"/>
              <a:t> </a:t>
            </a:r>
            <a:r>
              <a:rPr lang="en-US" sz="2000" dirty="0"/>
              <a:t>SEER </a:t>
            </a:r>
            <a:r>
              <a:rPr lang="ru-RU" sz="2000" dirty="0" smtClean="0"/>
              <a:t>на низких темп. конденсации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535142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1A62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Обзор модельного ряда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ru-RU" kern="0" dirty="0" smtClean="0"/>
              <a:t>Области применения </a:t>
            </a:r>
            <a:r>
              <a:rPr lang="en-US" kern="0" dirty="0" smtClean="0"/>
              <a:t>(CSH.3 / CSW.3)</a:t>
            </a:r>
            <a:endParaRPr lang="de-DE" kern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76405" y="3535669"/>
            <a:ext cx="1021277" cy="2718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86294" tIns="43147" rIns="86294" bIns="43147">
            <a:spAutoFit/>
          </a:bodyPr>
          <a:lstStyle/>
          <a:p>
            <a:pPr defTabSz="863600" eaLnBrk="0" hangingPunct="0"/>
            <a:r>
              <a:rPr lang="ru-RU" sz="1200" b="1" dirty="0" smtClean="0"/>
              <a:t>(золотник)</a:t>
            </a:r>
            <a:endParaRPr lang="de-DE" sz="12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76404" y="4566843"/>
            <a:ext cx="1021277" cy="2718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86294" tIns="43147" rIns="86294" bIns="43147">
            <a:spAutoFit/>
          </a:bodyPr>
          <a:lstStyle/>
          <a:p>
            <a:pPr defTabSz="863600" eaLnBrk="0" hangingPunct="0"/>
            <a:r>
              <a:rPr lang="ru-RU" sz="1200" b="1" dirty="0" smtClean="0"/>
              <a:t>(золотник)</a:t>
            </a:r>
            <a:endParaRPr lang="de-DE" sz="1200" b="1" dirty="0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48" y="1329241"/>
            <a:ext cx="8488390" cy="46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8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" y="2517775"/>
            <a:ext cx="9140825" cy="428625"/>
          </a:xfrm>
        </p:spPr>
        <p:txBody>
          <a:bodyPr/>
          <a:lstStyle/>
          <a:p>
            <a:r>
              <a:rPr lang="ru-RU" dirty="0" smtClean="0"/>
              <a:t> Особенности конструкции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725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Особенности </a:t>
            </a:r>
            <a:r>
              <a:rPr lang="ru-RU" dirty="0"/>
              <a:t>конструкции</a:t>
            </a:r>
            <a:endParaRPr lang="en-US" dirty="0"/>
          </a:p>
        </p:txBody>
      </p:sp>
      <p:pic>
        <p:nvPicPr>
          <p:cNvPr id="288772" name="Picture 4" descr="Posterbild klein CS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501" y="1245543"/>
            <a:ext cx="8078195" cy="5073711"/>
          </a:xfrm>
          <a:prstGeom prst="rect">
            <a:avLst/>
          </a:prstGeom>
          <a:noFill/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6619642" y="1635169"/>
            <a:ext cx="1030277" cy="456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294" tIns="43147" rIns="86294" bIns="43147">
            <a:spAutoFit/>
          </a:bodyPr>
          <a:lstStyle/>
          <a:p>
            <a:pPr defTabSz="863600" eaLnBrk="0" hangingPunct="0"/>
            <a:r>
              <a:rPr lang="de-DE" sz="2400" b="1" dirty="0"/>
              <a:t>CS.75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br>
              <a:rPr lang="en-GB" dirty="0" smtClean="0"/>
            </a:br>
            <a:r>
              <a:rPr lang="ru-RU" dirty="0"/>
              <a:t>Особенности конструкции</a:t>
            </a:r>
            <a:endParaRPr lang="de-DE" dirty="0"/>
          </a:p>
        </p:txBody>
      </p:sp>
      <p:pic>
        <p:nvPicPr>
          <p:cNvPr id="16388" name="Picture 3" descr="cs75-vollschnitt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87" y="1735188"/>
            <a:ext cx="8392480" cy="409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19642" y="1635169"/>
            <a:ext cx="1030277" cy="456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6294" tIns="43147" rIns="86294" bIns="43147">
            <a:spAutoFit/>
          </a:bodyPr>
          <a:lstStyle/>
          <a:p>
            <a:pPr defTabSz="863600" eaLnBrk="0" hangingPunct="0"/>
            <a:r>
              <a:rPr lang="de-DE" sz="2400" b="1" dirty="0"/>
              <a:t>CS.75</a:t>
            </a:r>
          </a:p>
        </p:txBody>
      </p:sp>
    </p:spTree>
    <p:extLst>
      <p:ext uri="{BB962C8B-B14F-4D97-AF65-F5344CB8AC3E}">
        <p14:creationId xmlns:p14="http://schemas.microsoft.com/office/powerpoint/2010/main" xmlns="" val="27043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 smtClean="0"/>
              <a:t>Роторы и регулятор производительности</a:t>
            </a:r>
            <a:r>
              <a:rPr lang="en-US" kern="1200" dirty="0" smtClean="0"/>
              <a:t> </a:t>
            </a:r>
            <a:endParaRPr lang="de-DE" dirty="0"/>
          </a:p>
        </p:txBody>
      </p:sp>
      <p:pic>
        <p:nvPicPr>
          <p:cNvPr id="301059" name="Picture 3" descr="sandk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253" y="1866761"/>
            <a:ext cx="5873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43333" y="1663700"/>
            <a:ext cx="1422889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7958" y="1162050"/>
            <a:ext cx="3627289" cy="4671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876" tIns="48438" rIns="96876" bIns="48438">
            <a:spAutoFit/>
          </a:bodyPr>
          <a:lstStyle/>
          <a:p>
            <a:pPr defTabSz="808038" eaLnBrk="0" hangingPunct="0"/>
            <a:r>
              <a:rPr lang="ru-RU" sz="2400" dirty="0" smtClean="0"/>
              <a:t>Золотник </a:t>
            </a:r>
            <a:r>
              <a:rPr lang="en-US" sz="2400" dirty="0" smtClean="0"/>
              <a:t>(</a:t>
            </a:r>
            <a:r>
              <a:rPr lang="ru-RU" sz="2400" dirty="0" smtClean="0"/>
              <a:t>для </a:t>
            </a:r>
            <a:r>
              <a:rPr lang="en-US" sz="2400" dirty="0" smtClean="0"/>
              <a:t>CR </a:t>
            </a:r>
            <a:r>
              <a:rPr lang="ru-RU" sz="2400" dirty="0" smtClean="0"/>
              <a:t>и</a:t>
            </a:r>
            <a:r>
              <a:rPr lang="en-US" sz="2400" dirty="0" smtClean="0"/>
              <a:t> SU)</a:t>
            </a:r>
            <a:endParaRPr lang="en-US" sz="2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01557" y="5419725"/>
            <a:ext cx="220028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Ведущий ротор</a:t>
            </a:r>
            <a:endParaRPr lang="en-US" sz="2000" dirty="0" smtClean="0"/>
          </a:p>
          <a:p>
            <a:r>
              <a:rPr lang="en-US" sz="2000" dirty="0" smtClean="0"/>
              <a:t>5 Teeth / Grooves</a:t>
            </a:r>
            <a:endParaRPr lang="en-US" sz="20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63112" y="2578100"/>
            <a:ext cx="220028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Ведомый ротор</a:t>
            </a:r>
            <a:endParaRPr lang="en-US" sz="2000" dirty="0" smtClean="0"/>
          </a:p>
          <a:p>
            <a:r>
              <a:rPr lang="en-US" sz="2000" dirty="0" smtClean="0"/>
              <a:t>6 Teeth / Grooves</a:t>
            </a:r>
            <a:endParaRPr lang="en-US" sz="2000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121877" y="3287713"/>
            <a:ext cx="1396512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6062297" y="4799013"/>
            <a:ext cx="1175238" cy="46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149969" y="3429001"/>
            <a:ext cx="1355481" cy="942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122735" y="4314824"/>
            <a:ext cx="1370134" cy="161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5329" y="5654675"/>
            <a:ext cx="345716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3D </a:t>
            </a:r>
            <a:r>
              <a:rPr lang="ru-RU" sz="2000" dirty="0" smtClean="0"/>
              <a:t>порт нагнетания</a:t>
            </a:r>
            <a:endParaRPr lang="en-US" sz="2000" dirty="0" smtClean="0"/>
          </a:p>
          <a:p>
            <a:r>
              <a:rPr lang="en-US" sz="2000" dirty="0" smtClean="0">
                <a:latin typeface="Wingdings 3" pitchFamily="18" charset="2"/>
              </a:rPr>
              <a:t>a</a:t>
            </a:r>
            <a:r>
              <a:rPr lang="en-US" sz="2000" dirty="0" smtClean="0"/>
              <a:t> </a:t>
            </a:r>
            <a:r>
              <a:rPr lang="ru-RU" sz="2000" dirty="0" err="1" smtClean="0"/>
              <a:t>автоматич</a:t>
            </a:r>
            <a:r>
              <a:rPr lang="ru-RU" sz="2000" dirty="0" smtClean="0"/>
              <a:t>.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 </a:t>
            </a:r>
            <a:r>
              <a:rPr lang="ru-RU" sz="2000" dirty="0" smtClean="0"/>
              <a:t>адаптация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019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schieber_CSW8593_CSH9591_bi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8764" y="1849445"/>
            <a:ext cx="4022481" cy="3267075"/>
          </a:xfrm>
          <a:prstGeom prst="rect">
            <a:avLst/>
          </a:prstGeom>
          <a:noFill/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47738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BITZER CS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Геометрия золотника </a:t>
            </a:r>
            <a:r>
              <a:rPr lang="en-US" dirty="0" smtClean="0">
                <a:solidFill>
                  <a:schemeClr val="accent1"/>
                </a:solidFill>
              </a:rPr>
              <a:t>CSW vs. CSH</a:t>
            </a:r>
            <a:endParaRPr lang="de-DE" dirty="0"/>
          </a:p>
        </p:txBody>
      </p:sp>
      <p:pic>
        <p:nvPicPr>
          <p:cNvPr id="25605" name="Picture 16" descr="schieber_CSW8593_CSH9591_bild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8893" y="1851025"/>
            <a:ext cx="4003431" cy="3252788"/>
          </a:xfrm>
          <a:noFill/>
        </p:spPr>
      </p:pic>
      <p:sp>
        <p:nvSpPr>
          <p:cNvPr id="25604" name="Rectangle 46"/>
          <p:cNvSpPr>
            <a:spLocks noChangeArrowheads="1"/>
          </p:cNvSpPr>
          <p:nvPr/>
        </p:nvSpPr>
        <p:spPr bwMode="auto">
          <a:xfrm>
            <a:off x="260839" y="222250"/>
            <a:ext cx="7385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82" tIns="44691" rIns="89382" bIns="44691" anchor="ctr"/>
          <a:lstStyle/>
          <a:p>
            <a:pPr defTabSz="947738">
              <a:lnSpc>
                <a:spcPct val="90000"/>
              </a:lnSpc>
            </a:pPr>
            <a:endParaRPr lang="en-US" sz="2600" baseline="-25000" dirty="0">
              <a:solidFill>
                <a:schemeClr val="accent1"/>
              </a:solidFill>
            </a:endParaRPr>
          </a:p>
        </p:txBody>
      </p:sp>
      <p:sp>
        <p:nvSpPr>
          <p:cNvPr id="25606" name="Line 18"/>
          <p:cNvSpPr>
            <a:spLocks noChangeShapeType="1"/>
          </p:cNvSpPr>
          <p:nvPr/>
        </p:nvSpPr>
        <p:spPr bwMode="auto">
          <a:xfrm flipH="1">
            <a:off x="3121269" y="1668463"/>
            <a:ext cx="1408235" cy="639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25607" name="Text Box 19"/>
          <p:cNvSpPr txBox="1">
            <a:spLocks noChangeArrowheads="1"/>
          </p:cNvSpPr>
          <p:nvPr/>
        </p:nvSpPr>
        <p:spPr bwMode="auto">
          <a:xfrm>
            <a:off x="4510487" y="1444625"/>
            <a:ext cx="395916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Интегрированный порт </a:t>
            </a:r>
            <a:r>
              <a:rPr lang="de-DE" dirty="0" smtClean="0"/>
              <a:t>ECO </a:t>
            </a:r>
            <a:r>
              <a:rPr lang="ru-RU" dirty="0" smtClean="0"/>
              <a:t>в</a:t>
            </a:r>
            <a:r>
              <a:rPr lang="de-DE" dirty="0" smtClean="0"/>
              <a:t> </a:t>
            </a:r>
            <a:r>
              <a:rPr lang="de-DE" dirty="0"/>
              <a:t>CSH</a:t>
            </a:r>
          </a:p>
        </p:txBody>
      </p:sp>
      <p:sp>
        <p:nvSpPr>
          <p:cNvPr id="25608" name="Text Box 20"/>
          <p:cNvSpPr txBox="1">
            <a:spLocks noChangeArrowheads="1"/>
          </p:cNvSpPr>
          <p:nvPr/>
        </p:nvSpPr>
        <p:spPr bwMode="auto">
          <a:xfrm>
            <a:off x="279898" y="5151439"/>
            <a:ext cx="203934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CSW8593-125Y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2423780" y="5149851"/>
            <a:ext cx="19832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CSH8591-140Y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4551490" y="5137151"/>
            <a:ext cx="203934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CSW8593-125Y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6695376" y="5135564"/>
            <a:ext cx="19832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CSH8591-140Y</a:t>
            </a:r>
          </a:p>
        </p:txBody>
      </p:sp>
    </p:spTree>
    <p:extLst>
      <p:ext uri="{BB962C8B-B14F-4D97-AF65-F5344CB8AC3E}">
        <p14:creationId xmlns:p14="http://schemas.microsoft.com/office/powerpoint/2010/main" xmlns="" val="29580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89" y="1857376"/>
            <a:ext cx="5210908" cy="3338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6735" name="Oval 15"/>
          <p:cNvSpPr>
            <a:spLocks noChangeArrowheads="1"/>
          </p:cNvSpPr>
          <p:nvPr/>
        </p:nvSpPr>
        <p:spPr bwMode="auto">
          <a:xfrm>
            <a:off x="6000751" y="2894014"/>
            <a:ext cx="213946" cy="23177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36" name="Text Box 16"/>
          <p:cNvSpPr txBox="1">
            <a:spLocks noChangeArrowheads="1"/>
          </p:cNvSpPr>
          <p:nvPr/>
        </p:nvSpPr>
        <p:spPr bwMode="auto">
          <a:xfrm>
            <a:off x="5865935" y="1939925"/>
            <a:ext cx="14681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Светодиод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de-DE" b="1" dirty="0"/>
          </a:p>
        </p:txBody>
      </p:sp>
      <p:sp>
        <p:nvSpPr>
          <p:cNvPr id="286737" name="Oval 17"/>
          <p:cNvSpPr>
            <a:spLocks noChangeArrowheads="1"/>
          </p:cNvSpPr>
          <p:nvPr/>
        </p:nvSpPr>
        <p:spPr bwMode="auto">
          <a:xfrm>
            <a:off x="5990492" y="2355851"/>
            <a:ext cx="212481" cy="231775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38" name="Text Box 18"/>
          <p:cNvSpPr txBox="1">
            <a:spLocks noChangeArrowheads="1"/>
          </p:cNvSpPr>
          <p:nvPr/>
        </p:nvSpPr>
        <p:spPr bwMode="auto">
          <a:xfrm>
            <a:off x="6299689" y="2292351"/>
            <a:ext cx="2822376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Рабочее состояние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Отсутствие масла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Мигает</a:t>
            </a:r>
            <a:r>
              <a:rPr lang="en-US" dirty="0" smtClean="0"/>
              <a:t>:</a:t>
            </a:r>
          </a:p>
          <a:p>
            <a:pPr marL="285750" indent="-285750">
              <a:buFont typeface="Wingdings 3"/>
              <a:buChar char="a"/>
            </a:pPr>
            <a:r>
              <a:rPr lang="ru-RU" dirty="0" smtClean="0"/>
              <a:t>Электронный модуль </a:t>
            </a:r>
          </a:p>
          <a:p>
            <a:r>
              <a:rPr lang="ru-RU" dirty="0"/>
              <a:t> </a:t>
            </a:r>
            <a:r>
              <a:rPr lang="ru-RU" dirty="0" smtClean="0"/>
              <a:t>   не </a:t>
            </a:r>
            <a:r>
              <a:rPr lang="ru-RU" dirty="0"/>
              <a:t>установлен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должным </a:t>
            </a:r>
            <a:r>
              <a:rPr lang="ru-RU" dirty="0"/>
              <a:t>образом</a:t>
            </a:r>
            <a:endParaRPr lang="en-US" dirty="0"/>
          </a:p>
        </p:txBody>
      </p:sp>
      <p:sp>
        <p:nvSpPr>
          <p:cNvPr id="286739" name="Oval 19"/>
          <p:cNvSpPr>
            <a:spLocks noChangeArrowheads="1"/>
          </p:cNvSpPr>
          <p:nvPr/>
        </p:nvSpPr>
        <p:spPr bwMode="auto">
          <a:xfrm>
            <a:off x="5999285" y="3444875"/>
            <a:ext cx="213946" cy="231775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41" name="AutoShape 21"/>
          <p:cNvSpPr>
            <a:spLocks/>
          </p:cNvSpPr>
          <p:nvPr/>
        </p:nvSpPr>
        <p:spPr bwMode="auto">
          <a:xfrm>
            <a:off x="5732586" y="2314576"/>
            <a:ext cx="202222" cy="1381125"/>
          </a:xfrm>
          <a:prstGeom prst="leftBrace">
            <a:avLst>
              <a:gd name="adj1" fmla="val 1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6742" name="Text Box 22"/>
          <p:cNvSpPr txBox="1">
            <a:spLocks noChangeArrowheads="1"/>
          </p:cNvSpPr>
          <p:nvPr/>
        </p:nvSpPr>
        <p:spPr bwMode="auto">
          <a:xfrm>
            <a:off x="527538" y="5302250"/>
            <a:ext cx="801334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Сброс</a:t>
            </a:r>
            <a:r>
              <a:rPr lang="en-US" sz="2000" b="1" dirty="0" smtClean="0"/>
              <a:t>: </a:t>
            </a:r>
            <a:r>
              <a:rPr lang="ru-RU" sz="2000" dirty="0"/>
              <a:t>Прервать эл. питание </a:t>
            </a:r>
            <a:r>
              <a:rPr lang="en-US" sz="2000" dirty="0" smtClean="0"/>
              <a:t>L/N </a:t>
            </a:r>
            <a:r>
              <a:rPr lang="ru-RU" sz="2000" dirty="0" smtClean="0"/>
              <a:t>на </a:t>
            </a:r>
            <a:r>
              <a:rPr lang="ru-RU" sz="2000" dirty="0"/>
              <a:t>5 сек</a:t>
            </a:r>
            <a:r>
              <a:rPr lang="ru-RU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smtClean="0">
                <a:sym typeface="Wingdings"/>
              </a:rPr>
              <a:t>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ru-RU" sz="2000" dirty="0" smtClean="0"/>
              <a:t>Вынесенная кнопка </a:t>
            </a:r>
            <a:r>
              <a:rPr lang="ru-RU" sz="2000" dirty="0"/>
              <a:t>сброса </a:t>
            </a:r>
            <a:r>
              <a:rPr lang="ru-RU" sz="2000" dirty="0" smtClean="0"/>
              <a:t>S4 на </a:t>
            </a:r>
            <a:r>
              <a:rPr lang="ru-RU" sz="2000" dirty="0"/>
              <a:t>распределительном </a:t>
            </a:r>
            <a:r>
              <a:rPr lang="ru-RU" sz="2000" dirty="0" smtClean="0"/>
              <a:t>щите</a:t>
            </a:r>
            <a:r>
              <a:rPr lang="en-US" sz="2000" dirty="0" smtClean="0"/>
              <a:t>!)</a:t>
            </a:r>
            <a:endParaRPr lang="en-US" sz="2000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Опция</a:t>
            </a:r>
            <a:r>
              <a:rPr lang="en-GB" dirty="0" smtClean="0"/>
              <a:t>: </a:t>
            </a:r>
            <a:r>
              <a:rPr lang="ru-RU" dirty="0" smtClean="0"/>
              <a:t>Оптико-электронный контроль уровня масла</a:t>
            </a:r>
            <a:r>
              <a:rPr lang="en-GB" dirty="0" smtClean="0"/>
              <a:t> OLC-D1-S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Техническая информация </a:t>
            </a:r>
            <a:r>
              <a:rPr lang="de-DE" dirty="0" smtClean="0"/>
              <a:t>ST-130-2</a:t>
            </a:r>
            <a:r>
              <a:rPr lang="ru-RU" dirty="0" smtClean="0"/>
              <a:t>-</a:t>
            </a:r>
            <a:r>
              <a:rPr lang="en-US" dirty="0" err="1" smtClean="0"/>
              <a:t>rus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069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1" y="1156948"/>
            <a:ext cx="8745538" cy="1643063"/>
          </a:xfrm>
        </p:spPr>
        <p:txBody>
          <a:bodyPr/>
          <a:lstStyle/>
          <a:p>
            <a:pPr>
              <a:spcAft>
                <a:spcPts val="460"/>
              </a:spcAft>
            </a:pPr>
            <a:r>
              <a:rPr lang="ru-RU" b="1" dirty="0" smtClean="0"/>
              <a:t>Содержание</a:t>
            </a:r>
            <a:endParaRPr lang="en-US" b="1" dirty="0" smtClean="0"/>
          </a:p>
          <a:p>
            <a:pPr lvl="1">
              <a:spcAft>
                <a:spcPts val="460"/>
              </a:spcAft>
            </a:pPr>
            <a:r>
              <a:rPr lang="ru-RU" dirty="0" smtClean="0"/>
              <a:t>Применение</a:t>
            </a:r>
          </a:p>
          <a:p>
            <a:pPr lvl="1">
              <a:lnSpc>
                <a:spcPct val="100000"/>
              </a:lnSpc>
              <a:spcAft>
                <a:spcPts val="460"/>
              </a:spcAft>
            </a:pPr>
            <a:r>
              <a:rPr lang="ru-RU" dirty="0"/>
              <a:t>Обзор модельного ряда</a:t>
            </a:r>
          </a:p>
          <a:p>
            <a:pPr lvl="2">
              <a:lnSpc>
                <a:spcPct val="100000"/>
              </a:lnSpc>
              <a:spcAft>
                <a:spcPts val="460"/>
              </a:spcAft>
            </a:pPr>
            <a:r>
              <a:rPr lang="en-US" b="1" dirty="0" smtClean="0"/>
              <a:t>CSH – Motor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ru-RU" dirty="0"/>
              <a:t>универсального применения в </a:t>
            </a:r>
            <a:r>
              <a:rPr lang="ru-RU" dirty="0" err="1"/>
              <a:t>чиллерах</a:t>
            </a:r>
            <a:r>
              <a:rPr lang="ru-RU" dirty="0"/>
              <a:t> с R22, R407C и   для высокотемпературных применений с R134a</a:t>
            </a:r>
          </a:p>
          <a:p>
            <a:pPr lvl="2">
              <a:lnSpc>
                <a:spcPct val="100000"/>
              </a:lnSpc>
              <a:spcAft>
                <a:spcPts val="460"/>
              </a:spcAft>
            </a:pPr>
            <a:r>
              <a:rPr lang="en-US" b="1" dirty="0" smtClean="0"/>
              <a:t>CSH – Motor 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для </a:t>
            </a:r>
            <a:r>
              <a:rPr lang="en-US" dirty="0" smtClean="0"/>
              <a:t>R134a </a:t>
            </a:r>
            <a:r>
              <a:rPr lang="ru-RU" dirty="0"/>
              <a:t>с</a:t>
            </a:r>
            <a:r>
              <a:rPr lang="ru-RU" dirty="0" smtClean="0"/>
              <a:t> высокими темп. конденсации </a:t>
            </a:r>
            <a:endParaRPr lang="en-US" dirty="0" smtClean="0"/>
          </a:p>
          <a:p>
            <a:pPr lvl="2">
              <a:lnSpc>
                <a:spcPct val="100000"/>
              </a:lnSpc>
              <a:spcAft>
                <a:spcPts val="460"/>
              </a:spcAft>
            </a:pPr>
            <a:r>
              <a:rPr lang="en-US" b="1" dirty="0" smtClean="0"/>
              <a:t>CSW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/>
              <a:t>для R134a с </a:t>
            </a:r>
            <a:r>
              <a:rPr lang="ru-RU" dirty="0" smtClean="0"/>
              <a:t>низкими темп</a:t>
            </a:r>
            <a:r>
              <a:rPr lang="ru-RU" dirty="0"/>
              <a:t>. конденсации </a:t>
            </a:r>
          </a:p>
          <a:p>
            <a:pPr lvl="1">
              <a:spcAft>
                <a:spcPts val="460"/>
              </a:spcAft>
            </a:pPr>
            <a:r>
              <a:rPr lang="ru-RU" dirty="0"/>
              <a:t>Особенности </a:t>
            </a:r>
            <a:r>
              <a:rPr lang="ru-RU" dirty="0" smtClean="0"/>
              <a:t>конструкции</a:t>
            </a:r>
          </a:p>
          <a:p>
            <a:pPr lvl="1">
              <a:spcAft>
                <a:spcPts val="460"/>
              </a:spcAft>
            </a:pPr>
            <a:r>
              <a:rPr lang="ru-RU" dirty="0"/>
              <a:t>Регулирование производительности</a:t>
            </a:r>
            <a:endParaRPr lang="ru-RU" dirty="0" smtClean="0"/>
          </a:p>
          <a:p>
            <a:pPr lvl="1">
              <a:spcAft>
                <a:spcPts val="460"/>
              </a:spcAft>
            </a:pPr>
            <a:r>
              <a:rPr lang="ru-RU" dirty="0" smtClean="0"/>
              <a:t>Конфигурация </a:t>
            </a:r>
            <a:r>
              <a:rPr lang="ru-RU" dirty="0" err="1" smtClean="0"/>
              <a:t>чиллера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/>
              <a:t>Основные вопросы</a:t>
            </a:r>
            <a:r>
              <a:rPr lang="en-US" dirty="0" smtClean="0"/>
              <a:t>)</a:t>
            </a:r>
          </a:p>
          <a:p>
            <a:pPr lvl="1">
              <a:spcAft>
                <a:spcPts val="460"/>
              </a:spcAft>
            </a:pPr>
            <a:r>
              <a:rPr lang="ru-RU" dirty="0" smtClean="0"/>
              <a:t>Документация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-47617" y="493779"/>
            <a:ext cx="870902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5" name="Titel 4"/>
          <p:cNvSpPr txBox="1">
            <a:spLocks/>
          </p:cNvSpPr>
          <p:nvPr/>
        </p:nvSpPr>
        <p:spPr bwMode="auto">
          <a:xfrm>
            <a:off x="1" y="493779"/>
            <a:ext cx="87455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1A62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BITZER</a:t>
            </a:r>
            <a:br>
              <a:rPr lang="en-US" kern="0" dirty="0" smtClean="0"/>
            </a:br>
            <a:r>
              <a:rPr lang="ru-RU" kern="0" dirty="0" smtClean="0"/>
              <a:t>Компактные винтовые компрессоры</a:t>
            </a:r>
            <a:endParaRPr lang="ru-RU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353158" y="227013"/>
            <a:ext cx="7385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2" tIns="44691" rIns="89382" bIns="44691" anchor="ctr"/>
          <a:lstStyle>
            <a:lvl1pPr defTabSz="947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ru-RU" sz="2600" baseline="-25000">
              <a:solidFill>
                <a:srgbClr val="5BAC26"/>
              </a:solidFill>
            </a:endParaRPr>
          </a:p>
        </p:txBody>
      </p:sp>
      <p:pic>
        <p:nvPicPr>
          <p:cNvPr id="2549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43" y="1055688"/>
            <a:ext cx="8389326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65"/>
            <a:ext cx="87487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592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61" y="1169472"/>
            <a:ext cx="3975589" cy="4565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235568" y="5864225"/>
            <a:ext cx="42475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/>
              <a:t>Опция</a:t>
            </a:r>
            <a:r>
              <a:rPr lang="en-US" sz="1600" dirty="0" smtClean="0"/>
              <a:t>: Min OLC (</a:t>
            </a:r>
            <a:r>
              <a:rPr lang="ru-RU" sz="1600" dirty="0" smtClean="0"/>
              <a:t>смонтированная призма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82636" name="Line 12"/>
          <p:cNvSpPr>
            <a:spLocks noChangeShapeType="1"/>
          </p:cNvSpPr>
          <p:nvPr/>
        </p:nvSpPr>
        <p:spPr bwMode="auto">
          <a:xfrm flipV="1">
            <a:off x="1638471" y="4362368"/>
            <a:ext cx="414703" cy="1247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1096899" y="3195508"/>
            <a:ext cx="7489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/>
              <a:t>MIN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65"/>
            <a:ext cx="874871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887" y="1169472"/>
            <a:ext cx="3941826" cy="45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00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241" y="4140118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00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053" y="2927268"/>
            <a:ext cx="5175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744091" y="5710336"/>
            <a:ext cx="411946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Опция</a:t>
            </a:r>
            <a:r>
              <a:rPr lang="en-US" dirty="0" smtClean="0"/>
              <a:t>: Min / Max OLC</a:t>
            </a:r>
          </a:p>
          <a:p>
            <a:r>
              <a:rPr lang="en-US" dirty="0" smtClean="0">
                <a:solidFill>
                  <a:srgbClr val="41A62A"/>
                </a:solidFill>
                <a:latin typeface="Wingdings 3" pitchFamily="18" charset="2"/>
              </a:rPr>
              <a:t>a</a:t>
            </a:r>
            <a:r>
              <a:rPr lang="en-US" dirty="0" smtClean="0">
                <a:solidFill>
                  <a:srgbClr val="41A62A"/>
                </a:solidFill>
              </a:rPr>
              <a:t> </a:t>
            </a:r>
            <a:r>
              <a:rPr lang="ru-RU" dirty="0">
                <a:solidFill>
                  <a:srgbClr val="41A62A"/>
                </a:solidFill>
              </a:rPr>
              <a:t>Э</a:t>
            </a:r>
            <a:r>
              <a:rPr lang="ru-RU" dirty="0" smtClean="0">
                <a:solidFill>
                  <a:srgbClr val="41A62A"/>
                </a:solidFill>
              </a:rPr>
              <a:t>л. </a:t>
            </a:r>
            <a:r>
              <a:rPr lang="ru-RU" dirty="0">
                <a:solidFill>
                  <a:srgbClr val="41A62A"/>
                </a:solidFill>
              </a:rPr>
              <a:t>блок должен быть установлен</a:t>
            </a:r>
            <a:endParaRPr lang="en-US" dirty="0">
              <a:solidFill>
                <a:srgbClr val="41A62A"/>
              </a:solidFill>
            </a:endParaRPr>
          </a:p>
        </p:txBody>
      </p:sp>
      <p:pic>
        <p:nvPicPr>
          <p:cNvPr id="4700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379" y="1778289"/>
            <a:ext cx="103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00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491" y="3195508"/>
            <a:ext cx="920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64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defTabSz="947738">
              <a:lnSpc>
                <a:spcPct val="90000"/>
              </a:lnSpc>
            </a:pPr>
            <a:r>
              <a:rPr lang="en-GB" kern="1200" dirty="0" smtClean="0">
                <a:solidFill>
                  <a:srgbClr val="5BAC26"/>
                </a:solidFill>
                <a:ea typeface="+mn-ea"/>
                <a:cs typeface="+mn-cs"/>
              </a:rPr>
              <a:t>CSH.1 </a:t>
            </a:r>
            <a:r>
              <a:rPr lang="ru-RU" kern="1200" dirty="0" smtClean="0">
                <a:solidFill>
                  <a:srgbClr val="5BAC26"/>
                </a:solidFill>
                <a:ea typeface="+mn-ea"/>
                <a:cs typeface="+mn-cs"/>
              </a:rPr>
              <a:t>серия</a:t>
            </a:r>
            <a:r>
              <a:rPr lang="en-GB" kern="1200" dirty="0" smtClean="0">
                <a:solidFill>
                  <a:srgbClr val="5BAC26"/>
                </a:solidFill>
                <a:ea typeface="+mn-ea"/>
                <a:cs typeface="+mn-cs"/>
              </a:rPr>
              <a:t/>
            </a:r>
            <a:br>
              <a:rPr lang="en-GB" kern="1200" dirty="0" smtClean="0">
                <a:solidFill>
                  <a:srgbClr val="5BAC26"/>
                </a:solidFill>
                <a:ea typeface="+mn-ea"/>
                <a:cs typeface="+mn-cs"/>
              </a:rPr>
            </a:br>
            <a:r>
              <a:rPr lang="ru-RU" kern="1200" dirty="0" smtClean="0">
                <a:solidFill>
                  <a:srgbClr val="5BAC26"/>
                </a:solidFill>
                <a:ea typeface="+mn-ea"/>
                <a:cs typeface="+mn-cs"/>
              </a:rPr>
              <a:t>Опция</a:t>
            </a:r>
            <a:r>
              <a:rPr lang="en-GB" kern="1200" dirty="0" smtClean="0">
                <a:solidFill>
                  <a:srgbClr val="5BAC26"/>
                </a:solidFill>
                <a:ea typeface="+mn-ea"/>
                <a:cs typeface="+mn-cs"/>
              </a:rPr>
              <a:t>: “</a:t>
            </a:r>
            <a:r>
              <a:rPr lang="ru-RU" kern="1200" dirty="0" smtClean="0">
                <a:solidFill>
                  <a:srgbClr val="5BAC26"/>
                </a:solidFill>
                <a:ea typeface="+mn-ea"/>
                <a:cs typeface="+mn-cs"/>
              </a:rPr>
              <a:t>Поплавковый</a:t>
            </a:r>
            <a:r>
              <a:rPr lang="en-GB" kern="1200" dirty="0" smtClean="0">
                <a:solidFill>
                  <a:srgbClr val="5BAC26"/>
                </a:solidFill>
                <a:ea typeface="+mn-ea"/>
                <a:cs typeface="+mn-cs"/>
              </a:rPr>
              <a:t>” </a:t>
            </a:r>
            <a:r>
              <a:rPr lang="ru-RU" kern="1200" dirty="0" smtClean="0">
                <a:solidFill>
                  <a:srgbClr val="5BAC26"/>
                </a:solidFill>
                <a:ea typeface="+mn-ea"/>
                <a:cs typeface="+mn-cs"/>
              </a:rPr>
              <a:t>регулятор уровня масла</a:t>
            </a:r>
            <a:endParaRPr lang="en-US" kern="1200" dirty="0">
              <a:solidFill>
                <a:srgbClr val="5BAC26"/>
              </a:solidFill>
              <a:ea typeface="+mn-ea"/>
              <a:cs typeface="+mn-c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0327" y="1272086"/>
            <a:ext cx="8745538" cy="1643063"/>
          </a:xfrm>
        </p:spPr>
        <p:txBody>
          <a:bodyPr/>
          <a:lstStyle/>
          <a:p>
            <a:pPr marL="0" indent="0"/>
            <a:r>
              <a:rPr lang="ru-RU" dirty="0" smtClean="0"/>
              <a:t>На модели </a:t>
            </a:r>
            <a:r>
              <a:rPr lang="en-US" dirty="0" smtClean="0"/>
              <a:t>CSH.3</a:t>
            </a:r>
            <a:r>
              <a:rPr lang="ru-RU" dirty="0" smtClean="0"/>
              <a:t> также</a:t>
            </a:r>
            <a:r>
              <a:rPr lang="en-US" dirty="0" smtClean="0"/>
              <a:t> </a:t>
            </a:r>
            <a:r>
              <a:rPr lang="ru-RU" dirty="0" smtClean="0"/>
              <a:t>можно устанавливать поплавковые регуляторы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за исключением  </a:t>
            </a:r>
            <a:r>
              <a:rPr lang="en-US" dirty="0" smtClean="0"/>
              <a:t>CSH6583, CSH6593, CSH95103, CSH95113)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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может быть полезным </a:t>
            </a:r>
            <a:r>
              <a:rPr lang="ru-RU" dirty="0">
                <a:sym typeface="Wingdings" pitchFamily="2" charset="2"/>
              </a:rPr>
              <a:t>в случае замены компрессора</a:t>
            </a:r>
            <a:endParaRPr lang="en-US" dirty="0" smtClean="0"/>
          </a:p>
        </p:txBody>
      </p:sp>
      <p:pic>
        <p:nvPicPr>
          <p:cNvPr id="136198" name="Picture 6" descr="Niveauschalte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78" y="2596196"/>
            <a:ext cx="3648807" cy="251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7" descr="Niveauschalter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166" y="4282431"/>
            <a:ext cx="1575287" cy="1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707158" y="4469602"/>
            <a:ext cx="50687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>
              <a:buClr>
                <a:srgbClr val="008000"/>
              </a:buClr>
            </a:pPr>
            <a:r>
              <a:rPr lang="ru-RU" dirty="0" smtClean="0"/>
              <a:t>Доступен как запасная часть</a:t>
            </a:r>
            <a:endParaRPr lang="en-US" dirty="0" smtClean="0"/>
          </a:p>
          <a:p>
            <a:pPr marL="180975" indent="-180975">
              <a:buClr>
                <a:srgbClr val="008000"/>
              </a:buClr>
              <a:buFont typeface="Arial" pitchFamily="34" charset="0"/>
              <a:buChar char="/"/>
            </a:pPr>
            <a:endParaRPr lang="en-US" dirty="0" smtClean="0"/>
          </a:p>
          <a:p>
            <a:pPr marL="180975" indent="-180975">
              <a:buClr>
                <a:srgbClr val="41A62A"/>
              </a:buClr>
              <a:buFont typeface="Arial" pitchFamily="34" charset="0"/>
              <a:buChar char="/"/>
            </a:pPr>
            <a:r>
              <a:rPr lang="ru-RU" dirty="0" smtClean="0"/>
              <a:t>Температура эксплуатации</a:t>
            </a:r>
            <a:r>
              <a:rPr lang="en-US" dirty="0" smtClean="0"/>
              <a:t>: </a:t>
            </a:r>
            <a:r>
              <a:rPr lang="ru-RU" dirty="0" smtClean="0"/>
              <a:t>от </a:t>
            </a:r>
            <a:r>
              <a:rPr lang="en-US" dirty="0" smtClean="0"/>
              <a:t>-10 </a:t>
            </a:r>
            <a:r>
              <a:rPr lang="ru-RU" dirty="0" smtClean="0"/>
              <a:t>до</a:t>
            </a:r>
            <a:r>
              <a:rPr lang="en-US" dirty="0" smtClean="0"/>
              <a:t> 120°C</a:t>
            </a:r>
          </a:p>
          <a:p>
            <a:pPr marL="180975" indent="-180975">
              <a:buClr>
                <a:srgbClr val="41A62A"/>
              </a:buClr>
              <a:buFont typeface="Arial" pitchFamily="34" charset="0"/>
              <a:buChar char="/"/>
            </a:pPr>
            <a:r>
              <a:rPr lang="ru-RU" dirty="0" smtClean="0"/>
              <a:t>Класс защиты</a:t>
            </a:r>
            <a:r>
              <a:rPr lang="en-US" dirty="0" smtClean="0"/>
              <a:t>: IP65</a:t>
            </a:r>
          </a:p>
          <a:p>
            <a:pPr marL="180975" indent="-180975">
              <a:buClr>
                <a:srgbClr val="41A62A"/>
              </a:buClr>
              <a:buFont typeface="Arial" pitchFamily="34" charset="0"/>
              <a:buChar char="/"/>
            </a:pPr>
            <a:r>
              <a:rPr lang="ru-RU" dirty="0" smtClean="0"/>
              <a:t>Макс</a:t>
            </a:r>
            <a:r>
              <a:rPr lang="en-US" dirty="0" smtClean="0"/>
              <a:t>. </a:t>
            </a:r>
            <a:r>
              <a:rPr lang="ru-RU" dirty="0" smtClean="0"/>
              <a:t>нагрузка</a:t>
            </a:r>
            <a:r>
              <a:rPr lang="en-US" dirty="0" smtClean="0"/>
              <a:t> (</a:t>
            </a:r>
            <a:r>
              <a:rPr lang="ru-RU" dirty="0" smtClean="0"/>
              <a:t>реле</a:t>
            </a:r>
            <a:r>
              <a:rPr lang="en-US" dirty="0" smtClean="0"/>
              <a:t>): 10VA, 250V, 0,5A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41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353158" y="227013"/>
            <a:ext cx="73855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2" tIns="44691" rIns="89382" bIns="44691" anchor="ctr"/>
          <a:lstStyle>
            <a:lvl1pPr defTabSz="947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ru-RU" sz="2600" baseline="-25000">
              <a:solidFill>
                <a:srgbClr val="5BAC26"/>
              </a:solidFill>
            </a:endParaRPr>
          </a:p>
        </p:txBody>
      </p:sp>
      <p:sp>
        <p:nvSpPr>
          <p:cNvPr id="247811" name="Rechteck 7"/>
          <p:cNvSpPr>
            <a:spLocks noChangeArrowheads="1"/>
          </p:cNvSpPr>
          <p:nvPr/>
        </p:nvSpPr>
        <p:spPr bwMode="auto">
          <a:xfrm>
            <a:off x="482112" y="704853"/>
            <a:ext cx="7959969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Дополнительные изменения</a:t>
            </a:r>
            <a:endParaRPr lang="de-DE" altLang="ru-RU" sz="2000">
              <a:solidFill>
                <a:srgbClr val="000000"/>
              </a:solidFill>
            </a:endParaRPr>
          </a:p>
        </p:txBody>
      </p:sp>
      <p:sp>
        <p:nvSpPr>
          <p:cNvPr id="247812" name="Textfeld 10"/>
          <p:cNvSpPr txBox="1">
            <a:spLocks noChangeArrowheads="1"/>
          </p:cNvSpPr>
          <p:nvPr/>
        </p:nvSpPr>
        <p:spPr bwMode="auto">
          <a:xfrm>
            <a:off x="482112" y="1420814"/>
            <a:ext cx="72395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00"/>
                </a:solidFill>
              </a:rPr>
              <a:t>Разные масла для разных областей применения</a:t>
            </a:r>
            <a:endParaRPr lang="de-DE" altLang="ru-RU" sz="2000" b="1" dirty="0">
              <a:solidFill>
                <a:srgbClr val="000000"/>
              </a:solidFill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ru-RU" sz="2000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Новое масло низкой вязкости</a:t>
            </a:r>
            <a:r>
              <a:rPr lang="de-DE" altLang="ru-RU" sz="2000" dirty="0">
                <a:solidFill>
                  <a:srgbClr val="000000"/>
                </a:solidFill>
              </a:rPr>
              <a:t> BSE170L </a:t>
            </a:r>
            <a:r>
              <a:rPr lang="ru-RU" altLang="ru-RU" sz="2000" dirty="0">
                <a:solidFill>
                  <a:srgbClr val="000000"/>
                </a:solidFill>
              </a:rPr>
              <a:t>для</a:t>
            </a:r>
            <a:r>
              <a:rPr lang="de-DE" altLang="ru-RU" sz="2000" dirty="0">
                <a:solidFill>
                  <a:srgbClr val="000000"/>
                </a:solidFill>
              </a:rPr>
              <a:t> CSW.3 </a:t>
            </a:r>
            <a:r>
              <a:rPr lang="ru-RU" altLang="ru-RU" sz="2000" dirty="0">
                <a:solidFill>
                  <a:srgbClr val="000000"/>
                </a:solidFill>
              </a:rPr>
              <a:t>серии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  <p:pic>
        <p:nvPicPr>
          <p:cNvPr id="2478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46" y="2333625"/>
            <a:ext cx="5654920" cy="3625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7814" name="Textfeld 11"/>
          <p:cNvSpPr txBox="1">
            <a:spLocks noChangeArrowheads="1"/>
          </p:cNvSpPr>
          <p:nvPr/>
        </p:nvSpPr>
        <p:spPr bwMode="auto">
          <a:xfrm rot="-5400000">
            <a:off x="-510604" y="4033453"/>
            <a:ext cx="16674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Вязкость </a:t>
            </a:r>
            <a:r>
              <a:rPr lang="de-DE" altLang="ru-RU" sz="1200">
                <a:solidFill>
                  <a:srgbClr val="000000"/>
                </a:solidFill>
              </a:rPr>
              <a:t>cSt (mm</a:t>
            </a:r>
            <a:r>
              <a:rPr lang="de-DE" altLang="ru-RU" sz="1200" baseline="30000">
                <a:solidFill>
                  <a:srgbClr val="000000"/>
                </a:solidFill>
              </a:rPr>
              <a:t>2</a:t>
            </a:r>
            <a:r>
              <a:rPr lang="de-DE" altLang="ru-RU" sz="1200">
                <a:solidFill>
                  <a:srgbClr val="000000"/>
                </a:solidFill>
              </a:rPr>
              <a:t>/s)</a:t>
            </a:r>
          </a:p>
        </p:txBody>
      </p:sp>
      <p:sp>
        <p:nvSpPr>
          <p:cNvPr id="247815" name="Textfeld 12"/>
          <p:cNvSpPr txBox="1">
            <a:spLocks noChangeArrowheads="1"/>
          </p:cNvSpPr>
          <p:nvPr/>
        </p:nvSpPr>
        <p:spPr bwMode="auto">
          <a:xfrm>
            <a:off x="2820868" y="5984878"/>
            <a:ext cx="13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Температура</a:t>
            </a:r>
            <a:r>
              <a:rPr lang="de-DE" altLang="ru-RU" sz="1200">
                <a:solidFill>
                  <a:srgbClr val="000000"/>
                </a:solidFill>
              </a:rPr>
              <a:t> °C</a:t>
            </a:r>
          </a:p>
        </p:txBody>
      </p:sp>
      <p:sp>
        <p:nvSpPr>
          <p:cNvPr id="247816" name="Textfeld 13"/>
          <p:cNvSpPr txBox="1">
            <a:spLocks noChangeArrowheads="1"/>
          </p:cNvSpPr>
          <p:nvPr/>
        </p:nvSpPr>
        <p:spPr bwMode="auto">
          <a:xfrm>
            <a:off x="6214698" y="2333628"/>
            <a:ext cx="200542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ru-RU" b="1" dirty="0">
                <a:solidFill>
                  <a:srgbClr val="000000"/>
                </a:solidFill>
              </a:rPr>
              <a:t>BSE170</a:t>
            </a:r>
          </a:p>
          <a:p>
            <a:pPr eaLnBrk="1" hangingPunct="1">
              <a:buFont typeface="Wingdings 3" pitchFamily="18" charset="2"/>
              <a:buChar char="a"/>
            </a:pPr>
            <a:r>
              <a:rPr lang="de-DE" altLang="ru-RU" dirty="0">
                <a:solidFill>
                  <a:srgbClr val="000000"/>
                </a:solidFill>
              </a:rPr>
              <a:t>CSH.3 </a:t>
            </a:r>
            <a:r>
              <a:rPr lang="ru-RU" altLang="ru-RU" dirty="0">
                <a:solidFill>
                  <a:srgbClr val="000000"/>
                </a:solidFill>
              </a:rPr>
              <a:t>серия</a:t>
            </a:r>
            <a:endParaRPr lang="de-DE" altLang="ru-RU" dirty="0">
              <a:solidFill>
                <a:srgbClr val="000000"/>
              </a:solidFill>
            </a:endParaRPr>
          </a:p>
          <a:p>
            <a:pPr eaLnBrk="1" hangingPunct="1"/>
            <a:endParaRPr lang="de-DE" altLang="ru-RU" b="1" dirty="0">
              <a:solidFill>
                <a:srgbClr val="000000"/>
              </a:solidFill>
            </a:endParaRPr>
          </a:p>
          <a:p>
            <a:pPr eaLnBrk="1" hangingPunct="1"/>
            <a:endParaRPr lang="de-DE" altLang="ru-RU" b="1" dirty="0">
              <a:solidFill>
                <a:srgbClr val="000000"/>
              </a:solidFill>
            </a:endParaRPr>
          </a:p>
          <a:p>
            <a:pPr eaLnBrk="1" hangingPunct="1"/>
            <a:endParaRPr lang="de-DE" altLang="ru-RU" b="1" dirty="0">
              <a:solidFill>
                <a:srgbClr val="000000"/>
              </a:solidFill>
            </a:endParaRPr>
          </a:p>
          <a:p>
            <a:pPr eaLnBrk="1" hangingPunct="1"/>
            <a:endParaRPr lang="de-DE" altLang="ru-RU" b="1" dirty="0">
              <a:solidFill>
                <a:srgbClr val="000000"/>
              </a:solidFill>
            </a:endParaRPr>
          </a:p>
          <a:p>
            <a:pPr eaLnBrk="1" hangingPunct="1"/>
            <a:r>
              <a:rPr lang="de-DE" altLang="ru-RU" b="1" dirty="0">
                <a:solidFill>
                  <a:srgbClr val="000000"/>
                </a:solidFill>
              </a:rPr>
              <a:t>BSE170L</a:t>
            </a:r>
          </a:p>
          <a:p>
            <a:pPr eaLnBrk="1" hangingPunct="1"/>
            <a:r>
              <a:rPr lang="de-DE" altLang="ru-RU" dirty="0">
                <a:solidFill>
                  <a:srgbClr val="000000"/>
                </a:solidFill>
                <a:latin typeface="Wingdings 3" pitchFamily="18" charset="2"/>
              </a:rPr>
              <a:t>a</a:t>
            </a:r>
            <a:r>
              <a:rPr lang="de-DE" altLang="ru-RU" dirty="0">
                <a:solidFill>
                  <a:srgbClr val="000000"/>
                </a:solidFill>
              </a:rPr>
              <a:t>CSW.3 </a:t>
            </a:r>
            <a:r>
              <a:rPr lang="ru-RU" altLang="ru-RU" dirty="0">
                <a:solidFill>
                  <a:srgbClr val="000000"/>
                </a:solidFill>
              </a:rPr>
              <a:t>серия</a:t>
            </a:r>
            <a:r>
              <a:rPr lang="de-DE" altLang="ru-RU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de-DE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>
                <a:solidFill>
                  <a:srgbClr val="000000"/>
                </a:solidFill>
              </a:rPr>
              <a:t>Снижены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   нагрузки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   на подшипники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    </a:t>
            </a:r>
            <a:endParaRPr lang="de-DE" altLang="ru-RU" dirty="0">
              <a:solidFill>
                <a:srgbClr val="000000"/>
              </a:solidFill>
            </a:endParaRPr>
          </a:p>
          <a:p>
            <a:pPr eaLnBrk="1" hangingPunct="1"/>
            <a:endParaRPr lang="de-DE" altLang="ru-RU" b="1" dirty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512529" y="3976688"/>
            <a:ext cx="2118946" cy="1643062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979735" y="3976688"/>
            <a:ext cx="2080846" cy="16430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47820" name="Rechteck 19"/>
          <p:cNvSpPr>
            <a:spLocks noChangeArrowheads="1"/>
          </p:cNvSpPr>
          <p:nvPr/>
        </p:nvSpPr>
        <p:spPr bwMode="auto">
          <a:xfrm>
            <a:off x="4718540" y="3976689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ru-RU">
                <a:solidFill>
                  <a:srgbClr val="000000"/>
                </a:solidFill>
              </a:rPr>
              <a:t>CSH.3</a:t>
            </a:r>
          </a:p>
        </p:txBody>
      </p:sp>
      <p:sp>
        <p:nvSpPr>
          <p:cNvPr id="247821" name="Rechteck 20"/>
          <p:cNvSpPr>
            <a:spLocks noChangeArrowheads="1"/>
          </p:cNvSpPr>
          <p:nvPr/>
        </p:nvSpPr>
        <p:spPr bwMode="auto">
          <a:xfrm>
            <a:off x="2063262" y="3976689"/>
            <a:ext cx="902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ru-RU">
                <a:solidFill>
                  <a:srgbClr val="000000"/>
                </a:solidFill>
              </a:rPr>
              <a:t>CSW.3</a:t>
            </a:r>
          </a:p>
        </p:txBody>
      </p:sp>
      <p:sp>
        <p:nvSpPr>
          <p:cNvPr id="247822" name="Rectangle 6"/>
          <p:cNvSpPr txBox="1">
            <a:spLocks noChangeArrowheads="1"/>
          </p:cNvSpPr>
          <p:nvPr/>
        </p:nvSpPr>
        <p:spPr bwMode="auto">
          <a:xfrm>
            <a:off x="89388" y="337435"/>
            <a:ext cx="874541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tIns="0" rIns="0" bIns="0" anchor="b"/>
          <a:lstStyle>
            <a:lvl1pPr defTabSz="947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5BAC26"/>
                </a:solidFill>
              </a:rPr>
              <a:t>Типы применяемых масел (</a:t>
            </a:r>
            <a:r>
              <a:rPr lang="en-US" altLang="ru-RU" sz="2800" dirty="0" smtClean="0">
                <a:solidFill>
                  <a:srgbClr val="5BAC26"/>
                </a:solidFill>
              </a:rPr>
              <a:t>CSH </a:t>
            </a:r>
            <a:r>
              <a:rPr lang="en-US" altLang="ru-RU" sz="2800" dirty="0">
                <a:solidFill>
                  <a:srgbClr val="5BAC26"/>
                </a:solidFill>
              </a:rPr>
              <a:t>/ </a:t>
            </a:r>
            <a:r>
              <a:rPr lang="en-US" altLang="ru-RU" sz="2800" dirty="0" smtClean="0">
                <a:solidFill>
                  <a:srgbClr val="5BAC26"/>
                </a:solidFill>
              </a:rPr>
              <a:t>CSW</a:t>
            </a:r>
            <a:r>
              <a:rPr lang="ru-RU" altLang="ru-RU" sz="2800" dirty="0" smtClean="0">
                <a:solidFill>
                  <a:srgbClr val="5BAC26"/>
                </a:solidFill>
              </a:rPr>
              <a:t>)</a:t>
            </a:r>
            <a:r>
              <a:rPr lang="en-US" altLang="ru-RU" sz="2800" dirty="0" smtClean="0">
                <a:solidFill>
                  <a:srgbClr val="5BAC26"/>
                </a:solidFill>
              </a:rPr>
              <a:t> </a:t>
            </a:r>
            <a:r>
              <a:rPr lang="ru-RU" altLang="ru-RU" sz="2800" dirty="0" smtClean="0">
                <a:solidFill>
                  <a:srgbClr val="5BAC26"/>
                </a:solidFill>
              </a:rPr>
              <a:t> </a:t>
            </a:r>
            <a:endParaRPr lang="en-GB" altLang="ru-RU" sz="2800" dirty="0">
              <a:solidFill>
                <a:srgbClr val="5BA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6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F2995.jpg"/>
          <p:cNvPicPr>
            <a:picLocks noChangeAspect="1"/>
          </p:cNvPicPr>
          <p:nvPr/>
        </p:nvPicPr>
        <p:blipFill>
          <a:blip r:embed="rId3" cstate="print">
            <a:grayscl/>
          </a:blip>
          <a:srcRect r="22812"/>
          <a:stretch>
            <a:fillRect/>
          </a:stretch>
        </p:blipFill>
        <p:spPr>
          <a:xfrm>
            <a:off x="6135678" y="3754315"/>
            <a:ext cx="2004646" cy="2110154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1514207"/>
              </p:ext>
            </p:extLst>
          </p:nvPr>
        </p:nvGraphicFramePr>
        <p:xfrm>
          <a:off x="358023" y="4129642"/>
          <a:ext cx="56270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692"/>
                <a:gridCol w="1875692"/>
                <a:gridCol w="1875692"/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Арт.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No</a:t>
                      </a:r>
                      <a:r>
                        <a:rPr lang="de-DE" sz="1400" dirty="0" smtClean="0"/>
                        <a:t>.</a:t>
                      </a:r>
                      <a:endParaRPr lang="de-DE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Диаметр трубы</a:t>
                      </a:r>
                      <a:endParaRPr lang="de-DE" sz="14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CSH65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361332-10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Ø 12 mm</a:t>
                      </a:r>
                      <a:endParaRPr lang="de-DE" sz="16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CSH75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361332-10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Ø 12 mm</a:t>
                      </a: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CSH85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361332-10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Ø 12 mm</a:t>
                      </a: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CSH95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361332-10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Ø 12 mm</a:t>
                      </a:r>
                    </a:p>
                  </a:txBody>
                  <a:tcPr marL="84406" marR="84406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r="16023"/>
          <a:stretch>
            <a:fillRect/>
          </a:stretch>
        </p:blipFill>
        <p:spPr bwMode="auto">
          <a:xfrm>
            <a:off x="6167398" y="1219329"/>
            <a:ext cx="1956694" cy="18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129956" y="3278169"/>
            <a:ext cx="19941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LI </a:t>
            </a:r>
            <a:r>
              <a:rPr lang="ru-RU" sz="1400" b="1" dirty="0" smtClean="0"/>
              <a:t>присоединение</a:t>
            </a:r>
            <a:endParaRPr lang="en-US" sz="1400" b="1" dirty="0"/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394270" y="5983842"/>
            <a:ext cx="3413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Запорный клапан </a:t>
            </a:r>
            <a:r>
              <a:rPr lang="en-US" sz="1400" b="1" dirty="0" smtClean="0"/>
              <a:t>LI (</a:t>
            </a:r>
            <a:r>
              <a:rPr lang="ru-RU" sz="1400" b="1" dirty="0" smtClean="0"/>
              <a:t>опция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cxnSp>
        <p:nvCxnSpPr>
          <p:cNvPr id="9" name="Gerade Verbindung mit Pfeil 8"/>
          <p:cNvCxnSpPr>
            <a:stCxn id="8" idx="0"/>
          </p:cNvCxnSpPr>
          <p:nvPr/>
        </p:nvCxnSpPr>
        <p:spPr>
          <a:xfrm flipH="1" flipV="1">
            <a:off x="6863938" y="5213268"/>
            <a:ext cx="237190" cy="77057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0"/>
          </p:cNvCxnSpPr>
          <p:nvPr/>
        </p:nvCxnSpPr>
        <p:spPr>
          <a:xfrm flipH="1" flipV="1">
            <a:off x="7101128" y="2802837"/>
            <a:ext cx="25896" cy="4753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5BAC26"/>
                </a:solidFill>
              </a:rPr>
              <a:t>CSH.3 </a:t>
            </a:r>
            <a:r>
              <a:rPr lang="ru-RU" dirty="0">
                <a:solidFill>
                  <a:srgbClr val="5BAC26"/>
                </a:solidFill>
              </a:rPr>
              <a:t>серия</a:t>
            </a:r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ru-RU" dirty="0" smtClean="0">
                <a:solidFill>
                  <a:srgbClr val="5BAC26"/>
                </a:solidFill>
              </a:rPr>
              <a:t>Работа с </a:t>
            </a:r>
            <a:r>
              <a:rPr lang="en-US" dirty="0">
                <a:solidFill>
                  <a:srgbClr val="5BAC26"/>
                </a:solidFill>
              </a:rPr>
              <a:t>LI </a:t>
            </a:r>
            <a:r>
              <a:rPr lang="ru-RU" dirty="0" smtClean="0">
                <a:solidFill>
                  <a:srgbClr val="5BAC26"/>
                </a:solidFill>
              </a:rPr>
              <a:t> </a:t>
            </a:r>
            <a:r>
              <a:rPr lang="en-US" dirty="0" smtClean="0">
                <a:solidFill>
                  <a:srgbClr val="5BAC26"/>
                </a:solidFill>
              </a:rPr>
              <a:t>(</a:t>
            </a:r>
            <a:r>
              <a:rPr lang="ru-RU" dirty="0" smtClean="0">
                <a:solidFill>
                  <a:srgbClr val="5BAC26"/>
                </a:solidFill>
              </a:rPr>
              <a:t>Впрыск жидкости</a:t>
            </a:r>
            <a:r>
              <a:rPr lang="en-US" dirty="0" smtClean="0">
                <a:solidFill>
                  <a:srgbClr val="5BAC26"/>
                </a:solidFill>
              </a:rPr>
              <a:t>)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" y="1331947"/>
            <a:ext cx="8745538" cy="1643063"/>
          </a:xfrm>
        </p:spPr>
        <p:txBody>
          <a:bodyPr/>
          <a:lstStyle/>
          <a:p>
            <a:pPr lvl="1"/>
            <a:r>
              <a:rPr lang="ru-RU" dirty="0" smtClean="0"/>
              <a:t>Новое присоединение для</a:t>
            </a:r>
            <a:r>
              <a:rPr lang="en-US" dirty="0" smtClean="0"/>
              <a:t> LI </a:t>
            </a:r>
            <a:endParaRPr lang="ru-RU" dirty="0" smtClean="0"/>
          </a:p>
          <a:p>
            <a:pPr lvl="1"/>
            <a:r>
              <a:rPr lang="ru-RU" sz="1800" dirty="0" smtClean="0"/>
              <a:t>Оптимизированное встроенное сопло</a:t>
            </a:r>
            <a:endParaRPr lang="en-US" sz="1800" dirty="0" smtClean="0"/>
          </a:p>
          <a:p>
            <a:pPr marL="542925" lvl="2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Wingdings" pitchFamily="2" charset="2"/>
              <a:buChar char=""/>
            </a:pPr>
            <a:r>
              <a:rPr lang="ru-RU" sz="1800" dirty="0" smtClean="0"/>
              <a:t>Работа электромагнитного клапана в </a:t>
            </a:r>
          </a:p>
          <a:p>
            <a:pPr marL="276225" lvl="2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ru-RU" sz="1800" dirty="0" smtClean="0"/>
              <a:t>    зависимости от температуры нагнетания</a:t>
            </a:r>
            <a:endParaRPr lang="en-US" sz="180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Char char=""/>
            </a:pPr>
            <a:r>
              <a:rPr lang="en-US" sz="1800" dirty="0" smtClean="0"/>
              <a:t>110°C </a:t>
            </a:r>
            <a:r>
              <a:rPr lang="ru-RU" sz="1800" dirty="0" smtClean="0"/>
              <a:t>открытие клапана</a:t>
            </a:r>
            <a:r>
              <a:rPr lang="en-US" sz="1800" dirty="0" smtClean="0"/>
              <a:t>	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Tx/>
              <a:buFont typeface="Wingdings" pitchFamily="2" charset="2"/>
              <a:buChar char=""/>
            </a:pPr>
            <a:r>
              <a:rPr lang="en-US" sz="1800" dirty="0" smtClean="0"/>
              <a:t>100°C </a:t>
            </a:r>
            <a:r>
              <a:rPr lang="ru-RU" sz="1800" dirty="0" smtClean="0"/>
              <a:t>закрытие клапана</a:t>
            </a:r>
            <a:endParaRPr lang="en-US" sz="1800" dirty="0" smtClean="0"/>
          </a:p>
          <a:p>
            <a:pPr marL="534988" lvl="2" indent="-268288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ru-RU" sz="1800" dirty="0" smtClean="0"/>
              <a:t>Запорный клапан </a:t>
            </a:r>
            <a:r>
              <a:rPr lang="en-US" sz="1800" dirty="0" smtClean="0"/>
              <a:t>(</a:t>
            </a:r>
            <a:r>
              <a:rPr lang="ru-RU" sz="1800" dirty="0" smtClean="0"/>
              <a:t>опция</a:t>
            </a:r>
            <a:r>
              <a:rPr lang="en-US" sz="1800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05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45" name="Rectangle 85"/>
          <p:cNvSpPr>
            <a:spLocks noChangeArrowheads="1"/>
          </p:cNvSpPr>
          <p:nvPr/>
        </p:nvSpPr>
        <p:spPr bwMode="auto">
          <a:xfrm>
            <a:off x="7667625" y="5591175"/>
            <a:ext cx="1285875" cy="5048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846" name="Rectangle 86"/>
          <p:cNvSpPr>
            <a:spLocks noChangeArrowheads="1"/>
          </p:cNvSpPr>
          <p:nvPr/>
        </p:nvSpPr>
        <p:spPr bwMode="auto">
          <a:xfrm>
            <a:off x="5238750" y="2257425"/>
            <a:ext cx="1085850" cy="2952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844" name="Rectangle 84"/>
          <p:cNvSpPr>
            <a:spLocks noChangeArrowheads="1"/>
          </p:cNvSpPr>
          <p:nvPr/>
        </p:nvSpPr>
        <p:spPr bwMode="auto">
          <a:xfrm>
            <a:off x="6330950" y="5268912"/>
            <a:ext cx="1333500" cy="319087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843" name="Rectangle 83"/>
          <p:cNvSpPr>
            <a:spLocks noChangeArrowheads="1"/>
          </p:cNvSpPr>
          <p:nvPr/>
        </p:nvSpPr>
        <p:spPr bwMode="auto">
          <a:xfrm>
            <a:off x="5243512" y="3550458"/>
            <a:ext cx="1076325" cy="253760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743700" y="5540375"/>
            <a:ext cx="531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90s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0825" y="4911725"/>
            <a:ext cx="26177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/>
              <a:t>Проток масла </a:t>
            </a:r>
            <a:r>
              <a:rPr lang="en-US" sz="1600" b="1" dirty="0" smtClean="0"/>
              <a:t>(</a:t>
            </a:r>
            <a:r>
              <a:rPr lang="en-US" sz="1600" b="1" dirty="0"/>
              <a:t>HS./OS.)</a:t>
            </a:r>
            <a:endParaRPr lang="en-US" sz="1600" dirty="0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843713" y="1689100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0825" y="1688527"/>
            <a:ext cx="418232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en-US" sz="1600" b="1" dirty="0"/>
              <a:t>PTC </a:t>
            </a:r>
            <a:r>
              <a:rPr lang="ru-RU" sz="1600" b="1" dirty="0" smtClean="0"/>
              <a:t>или обрыв цепи</a:t>
            </a:r>
            <a:r>
              <a:rPr lang="en-US" sz="1600" b="1" dirty="0" smtClean="0"/>
              <a:t> </a:t>
            </a:r>
            <a:r>
              <a:rPr lang="en-US" sz="1600" b="1" dirty="0"/>
              <a:t>/ wire interruption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6843713" y="4597400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50825" y="4596827"/>
            <a:ext cx="3695458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Расширенный мониторинг аварий</a:t>
            </a:r>
            <a:endParaRPr lang="en-US" sz="1600" b="1" dirty="0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6843713" y="4144963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250825" y="4036667"/>
            <a:ext cx="4742092" cy="5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Работа с частотным преобразователем</a:t>
            </a:r>
            <a:endParaRPr lang="en-US" sz="1600" b="1" dirty="0"/>
          </a:p>
          <a:p>
            <a:r>
              <a:rPr lang="en-US" sz="1400" b="1" dirty="0" smtClean="0"/>
              <a:t>“</a:t>
            </a:r>
            <a:r>
              <a:rPr lang="ru-RU" sz="1400" b="1" dirty="0" smtClean="0"/>
              <a:t>Грязное</a:t>
            </a:r>
            <a:r>
              <a:rPr lang="en-US" sz="1400" b="1" dirty="0" smtClean="0"/>
              <a:t>" </a:t>
            </a:r>
            <a:r>
              <a:rPr lang="ru-RU" sz="1400" b="1" dirty="0" smtClean="0"/>
              <a:t>эл. питание </a:t>
            </a:r>
            <a:r>
              <a:rPr lang="en-US" sz="1400" b="1" dirty="0" smtClean="0"/>
              <a:t>– </a:t>
            </a:r>
            <a:r>
              <a:rPr lang="ru-RU" sz="1400" b="1" dirty="0" smtClean="0"/>
              <a:t>высокая частота гармоник</a:t>
            </a:r>
            <a:endParaRPr lang="en-US" sz="1400" b="1" dirty="0"/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191704" y="3609402"/>
            <a:ext cx="5068078" cy="3440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ru-RU" sz="1600" b="1" dirty="0" smtClean="0"/>
              <a:t>Ограничение кол-ва пусков </a:t>
            </a:r>
            <a:r>
              <a:rPr lang="en-US" sz="1600" b="1" dirty="0" smtClean="0"/>
              <a:t>(timer </a:t>
            </a:r>
            <a:r>
              <a:rPr lang="en-US" sz="1600" b="1" dirty="0"/>
              <a:t>start to start)  </a:t>
            </a: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6843713" y="3190875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X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250825" y="3177684"/>
            <a:ext cx="2758664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Учет кол-ва пуск</a:t>
            </a:r>
            <a:r>
              <a:rPr lang="en-US" sz="1600" b="1" dirty="0" smtClean="0"/>
              <a:t>/</a:t>
            </a:r>
            <a:r>
              <a:rPr lang="ru-RU" sz="1600" b="1" dirty="0" smtClean="0"/>
              <a:t>останов</a:t>
            </a:r>
            <a:endParaRPr lang="en-US" sz="1600" b="1" dirty="0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250825" y="2213990"/>
            <a:ext cx="198332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/>
              <a:t>А</a:t>
            </a:r>
            <a:r>
              <a:rPr lang="ru-RU" sz="1600" b="1" dirty="0" smtClean="0"/>
              <a:t>симметрия фаз </a:t>
            </a:r>
            <a:endParaRPr lang="en-US" sz="1600" b="1" dirty="0"/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6757988" y="1936750"/>
            <a:ext cx="49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5s*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250825" y="1936177"/>
            <a:ext cx="404459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Направление </a:t>
            </a:r>
            <a:r>
              <a:rPr lang="ru-RU" sz="1600" b="1" dirty="0"/>
              <a:t>вращения </a:t>
            </a:r>
            <a:r>
              <a:rPr lang="en-US" sz="1600" b="1" dirty="0" smtClean="0"/>
              <a:t>(</a:t>
            </a:r>
            <a:r>
              <a:rPr lang="ru-RU" sz="1600" b="1" dirty="0" smtClean="0"/>
              <a:t>после пуска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6843713" y="1470025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250825" y="1469452"/>
            <a:ext cx="3083368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Контроль термисторов </a:t>
            </a:r>
            <a:r>
              <a:rPr lang="en-US" sz="1600" b="1" dirty="0" smtClean="0"/>
              <a:t>PTC</a:t>
            </a:r>
            <a:endParaRPr lang="en-US" sz="1600" b="1" dirty="0"/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7885971" y="1148777"/>
            <a:ext cx="79838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SE-C2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250825" y="1120775"/>
            <a:ext cx="6770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81" tIns="48440" rIns="96881" bIns="48440" anchor="ctr"/>
          <a:lstStyle/>
          <a:p>
            <a:r>
              <a:rPr lang="ru-RU" dirty="0" smtClean="0"/>
              <a:t>Особенности</a:t>
            </a:r>
            <a:endParaRPr lang="en-US" dirty="0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250825" y="176053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250825" y="225583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250825" y="3224213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250825" y="355758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250825" y="4081463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328686" y="459615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>
            <a:off x="250825" y="495458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>
            <a:off x="250825" y="200818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>
            <a:off x="250825" y="5268913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>
            <a:off x="250825" y="1120775"/>
            <a:ext cx="87090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799" name="Line 39"/>
          <p:cNvSpPr>
            <a:spLocks noChangeShapeType="1"/>
          </p:cNvSpPr>
          <p:nvPr/>
        </p:nvSpPr>
        <p:spPr bwMode="auto">
          <a:xfrm>
            <a:off x="250825" y="1120775"/>
            <a:ext cx="1588" cy="4995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250825" y="1493838"/>
            <a:ext cx="871378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806" name="Rectangle 46"/>
          <p:cNvSpPr>
            <a:spLocks noChangeArrowheads="1"/>
          </p:cNvSpPr>
          <p:nvPr/>
        </p:nvSpPr>
        <p:spPr bwMode="auto">
          <a:xfrm>
            <a:off x="257175" y="5552730"/>
            <a:ext cx="5090327" cy="5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/>
              <a:t>Уровень масла </a:t>
            </a:r>
            <a:r>
              <a:rPr lang="en-US" sz="1600" b="1" dirty="0" smtClean="0"/>
              <a:t>(</a:t>
            </a:r>
            <a:r>
              <a:rPr lang="en-US" sz="1600" b="1" dirty="0"/>
              <a:t>CS.)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 smtClean="0"/>
              <a:t>[</a:t>
            </a:r>
            <a:r>
              <a:rPr lang="ru-RU" sz="1400" dirty="0" smtClean="0"/>
              <a:t>Автомат. сброс </a:t>
            </a:r>
            <a:r>
              <a:rPr lang="en-US" sz="1400" dirty="0" smtClean="0"/>
              <a:t>12 </a:t>
            </a:r>
            <a:r>
              <a:rPr lang="en-US" sz="1400" dirty="0"/>
              <a:t>min, </a:t>
            </a:r>
            <a:r>
              <a:rPr lang="ru-RU" sz="1400" dirty="0" err="1" smtClean="0"/>
              <a:t>отключ</a:t>
            </a:r>
            <a:r>
              <a:rPr lang="ru-RU" sz="1400" dirty="0" smtClean="0"/>
              <a:t>.</a:t>
            </a:r>
            <a:r>
              <a:rPr lang="en-US" sz="1400" dirty="0" smtClean="0"/>
              <a:t>* </a:t>
            </a:r>
            <a:r>
              <a:rPr lang="ru-RU" sz="1400" dirty="0" smtClean="0"/>
              <a:t>после </a:t>
            </a:r>
            <a:r>
              <a:rPr lang="en-US" sz="1400" dirty="0" smtClean="0"/>
              <a:t>4 </a:t>
            </a:r>
            <a:r>
              <a:rPr lang="ru-RU" sz="1400" dirty="0" smtClean="0"/>
              <a:t>аварий за </a:t>
            </a:r>
            <a:r>
              <a:rPr lang="en-US" sz="1400" dirty="0" smtClean="0"/>
              <a:t>50 </a:t>
            </a:r>
            <a:r>
              <a:rPr lang="en-US" sz="1400" dirty="0"/>
              <a:t>min]</a:t>
            </a:r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>
            <a:off x="250825" y="6103938"/>
            <a:ext cx="87090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6596921" y="1148777"/>
            <a:ext cx="79838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SE-C1</a:t>
            </a: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5360313" y="1148777"/>
            <a:ext cx="787163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SE-E1</a:t>
            </a:r>
          </a:p>
        </p:txBody>
      </p:sp>
      <p:grpSp>
        <p:nvGrpSpPr>
          <p:cNvPr id="117838" name="Group 78"/>
          <p:cNvGrpSpPr>
            <a:grpSpLocks/>
          </p:cNvGrpSpPr>
          <p:nvPr/>
        </p:nvGrpSpPr>
        <p:grpSpPr bwMode="auto">
          <a:xfrm>
            <a:off x="5230813" y="1120775"/>
            <a:ext cx="3729037" cy="4986338"/>
            <a:chOff x="3295" y="604"/>
            <a:chExt cx="2349" cy="3255"/>
          </a:xfrm>
        </p:grpSpPr>
        <p:sp>
          <p:nvSpPr>
            <p:cNvPr id="117795" name="Line 35"/>
            <p:cNvSpPr>
              <a:spLocks noChangeShapeType="1"/>
            </p:cNvSpPr>
            <p:nvPr/>
          </p:nvSpPr>
          <p:spPr bwMode="auto">
            <a:xfrm>
              <a:off x="5644" y="604"/>
              <a:ext cx="0" cy="325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>
              <a:off x="3295" y="605"/>
              <a:ext cx="0" cy="3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810" name="Line 50"/>
            <p:cNvSpPr>
              <a:spLocks noChangeShapeType="1"/>
            </p:cNvSpPr>
            <p:nvPr/>
          </p:nvSpPr>
          <p:spPr bwMode="auto">
            <a:xfrm>
              <a:off x="3983" y="605"/>
              <a:ext cx="0" cy="3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7811" name="Line 51"/>
            <p:cNvSpPr>
              <a:spLocks noChangeShapeType="1"/>
            </p:cNvSpPr>
            <p:nvPr/>
          </p:nvSpPr>
          <p:spPr bwMode="auto">
            <a:xfrm>
              <a:off x="4829" y="605"/>
              <a:ext cx="0" cy="3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812" name="Rectangle 52"/>
          <p:cNvSpPr>
            <a:spLocks noChangeArrowheads="1"/>
          </p:cNvSpPr>
          <p:nvPr/>
        </p:nvSpPr>
        <p:spPr bwMode="auto">
          <a:xfrm>
            <a:off x="7759700" y="4927600"/>
            <a:ext cx="10874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20s* / 3s*</a:t>
            </a:r>
          </a:p>
        </p:txBody>
      </p:sp>
      <p:sp>
        <p:nvSpPr>
          <p:cNvPr id="117813" name="Rectangle 53"/>
          <p:cNvSpPr>
            <a:spLocks noChangeArrowheads="1"/>
          </p:cNvSpPr>
          <p:nvPr/>
        </p:nvSpPr>
        <p:spPr bwMode="auto">
          <a:xfrm>
            <a:off x="8135938" y="1704975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15" name="Rectangle 55"/>
          <p:cNvSpPr>
            <a:spLocks noChangeArrowheads="1"/>
          </p:cNvSpPr>
          <p:nvPr/>
        </p:nvSpPr>
        <p:spPr bwMode="auto">
          <a:xfrm>
            <a:off x="8135938" y="4613275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16" name="Rectangle 56"/>
          <p:cNvSpPr>
            <a:spLocks noChangeArrowheads="1"/>
          </p:cNvSpPr>
          <p:nvPr/>
        </p:nvSpPr>
        <p:spPr bwMode="auto">
          <a:xfrm>
            <a:off x="8135938" y="4160838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18" name="Rectangle 58"/>
          <p:cNvSpPr>
            <a:spLocks noChangeArrowheads="1"/>
          </p:cNvSpPr>
          <p:nvPr/>
        </p:nvSpPr>
        <p:spPr bwMode="auto">
          <a:xfrm>
            <a:off x="8135938" y="3206750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20" name="Rectangle 60"/>
          <p:cNvSpPr>
            <a:spLocks noChangeArrowheads="1"/>
          </p:cNvSpPr>
          <p:nvPr/>
        </p:nvSpPr>
        <p:spPr bwMode="auto">
          <a:xfrm>
            <a:off x="8050213" y="1952625"/>
            <a:ext cx="49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5s*</a:t>
            </a:r>
          </a:p>
        </p:txBody>
      </p:sp>
      <p:sp>
        <p:nvSpPr>
          <p:cNvPr id="117821" name="Rectangle 61"/>
          <p:cNvSpPr>
            <a:spLocks noChangeArrowheads="1"/>
          </p:cNvSpPr>
          <p:nvPr/>
        </p:nvSpPr>
        <p:spPr bwMode="auto">
          <a:xfrm>
            <a:off x="8135938" y="1485900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28" name="Rectangle 68"/>
          <p:cNvSpPr>
            <a:spLocks noChangeArrowheads="1"/>
          </p:cNvSpPr>
          <p:nvPr/>
        </p:nvSpPr>
        <p:spPr bwMode="auto">
          <a:xfrm>
            <a:off x="5256213" y="3184525"/>
            <a:ext cx="1076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en-US" sz="1600" b="1"/>
              <a:t>X</a:t>
            </a:r>
            <a:r>
              <a:rPr lang="en-US" sz="1400"/>
              <a:t> (internal)</a:t>
            </a:r>
          </a:p>
        </p:txBody>
      </p:sp>
      <p:sp>
        <p:nvSpPr>
          <p:cNvPr id="117829" name="Rectangle 69"/>
          <p:cNvSpPr>
            <a:spLocks noChangeArrowheads="1"/>
          </p:cNvSpPr>
          <p:nvPr/>
        </p:nvSpPr>
        <p:spPr bwMode="auto">
          <a:xfrm>
            <a:off x="5208588" y="2505075"/>
            <a:ext cx="116681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 dirty="0"/>
              <a:t>5s / 6 min</a:t>
            </a:r>
          </a:p>
          <a:p>
            <a:pPr algn="ctr">
              <a:lnSpc>
                <a:spcPct val="90000"/>
              </a:lnSpc>
            </a:pPr>
            <a:r>
              <a:rPr lang="de-DE" sz="1600" dirty="0"/>
              <a:t>3 / 12 min*</a:t>
            </a:r>
          </a:p>
          <a:p>
            <a:pPr algn="ctr">
              <a:lnSpc>
                <a:spcPct val="90000"/>
              </a:lnSpc>
            </a:pPr>
            <a:r>
              <a:rPr lang="de-DE" sz="1600" dirty="0"/>
              <a:t>10 / 24h*</a:t>
            </a:r>
          </a:p>
        </p:txBody>
      </p:sp>
      <p:sp>
        <p:nvSpPr>
          <p:cNvPr id="117830" name="Rectangle 70"/>
          <p:cNvSpPr>
            <a:spLocks noChangeArrowheads="1"/>
          </p:cNvSpPr>
          <p:nvPr/>
        </p:nvSpPr>
        <p:spPr bwMode="auto">
          <a:xfrm>
            <a:off x="5543550" y="1930400"/>
            <a:ext cx="49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5s*</a:t>
            </a:r>
          </a:p>
        </p:txBody>
      </p:sp>
      <p:sp>
        <p:nvSpPr>
          <p:cNvPr id="117831" name="Rectangle 71"/>
          <p:cNvSpPr>
            <a:spLocks noChangeArrowheads="1"/>
          </p:cNvSpPr>
          <p:nvPr/>
        </p:nvSpPr>
        <p:spPr bwMode="auto">
          <a:xfrm>
            <a:off x="5627688" y="1463675"/>
            <a:ext cx="3286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6332538" y="2566737"/>
            <a:ext cx="2600325" cy="60350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61200" tIns="10800" rIns="61200" bIns="10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dirty="0" smtClean="0"/>
              <a:t>Постоянно </a:t>
            </a:r>
            <a:r>
              <a:rPr lang="de-DE" sz="1400" dirty="0" smtClean="0"/>
              <a:t>/ </a:t>
            </a:r>
            <a:r>
              <a:rPr lang="de-DE" sz="1400" dirty="0"/>
              <a:t>3..12 min</a:t>
            </a:r>
          </a:p>
          <a:p>
            <a:pPr algn="ctr">
              <a:lnSpc>
                <a:spcPct val="90000"/>
              </a:lnSpc>
            </a:pPr>
            <a:r>
              <a:rPr lang="de-DE" sz="1400" dirty="0"/>
              <a:t>3 / 40 min*</a:t>
            </a:r>
          </a:p>
          <a:p>
            <a:pPr algn="ctr">
              <a:lnSpc>
                <a:spcPct val="90000"/>
              </a:lnSpc>
            </a:pPr>
            <a:r>
              <a:rPr lang="de-DE" sz="1400" dirty="0"/>
              <a:t>10 / 24h*</a:t>
            </a: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396431" y="3588894"/>
            <a:ext cx="2536038" cy="4526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6881" tIns="10800" rIns="96881" bIns="10800" anchor="ctr">
            <a:spAutoFit/>
          </a:bodyPr>
          <a:lstStyle/>
          <a:p>
            <a:pPr algn="ctr"/>
            <a:r>
              <a:rPr lang="en-US" sz="1600" b="1" dirty="0"/>
              <a:t>12 min</a:t>
            </a:r>
          </a:p>
          <a:p>
            <a:pPr algn="ctr"/>
            <a:r>
              <a:rPr lang="en-US" sz="1100" dirty="0"/>
              <a:t>(3 </a:t>
            </a:r>
            <a:r>
              <a:rPr lang="en-US" sz="1100" dirty="0" smtClean="0"/>
              <a:t>min</a:t>
            </a:r>
            <a:r>
              <a:rPr lang="ru-RU" sz="1100" dirty="0" smtClean="0"/>
              <a:t> задержка после отключения</a:t>
            </a:r>
            <a:r>
              <a:rPr lang="en-US" sz="1200" dirty="0" smtClean="0"/>
              <a:t>)</a:t>
            </a:r>
            <a:endParaRPr lang="en-US" sz="1200" b="1" dirty="0"/>
          </a:p>
        </p:txBody>
      </p:sp>
      <p:sp>
        <p:nvSpPr>
          <p:cNvPr id="117834" name="Rectangle 74"/>
          <p:cNvSpPr>
            <a:spLocks noChangeArrowheads="1"/>
          </p:cNvSpPr>
          <p:nvPr/>
        </p:nvSpPr>
        <p:spPr bwMode="auto">
          <a:xfrm>
            <a:off x="250825" y="2541242"/>
            <a:ext cx="4831923" cy="5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Пропажа фазы </a:t>
            </a:r>
            <a:r>
              <a:rPr lang="en-US" sz="1600" b="1" dirty="0" smtClean="0"/>
              <a:t>(</a:t>
            </a:r>
            <a:r>
              <a:rPr lang="ru-RU" sz="1600" b="1" dirty="0" smtClean="0"/>
              <a:t>после пуска</a:t>
            </a:r>
            <a:r>
              <a:rPr lang="en-US" sz="1600" b="1" dirty="0" smtClean="0"/>
              <a:t>/ </a:t>
            </a:r>
            <a:r>
              <a:rPr lang="ru-RU" sz="1600" b="1" dirty="0"/>
              <a:t>а</a:t>
            </a:r>
            <a:r>
              <a:rPr lang="ru-RU" sz="1600" b="1" dirty="0" smtClean="0"/>
              <a:t>втомат</a:t>
            </a:r>
            <a:r>
              <a:rPr lang="ru-RU" sz="1600" b="1" dirty="0"/>
              <a:t>. </a:t>
            </a:r>
            <a:r>
              <a:rPr lang="ru-RU" sz="1600" b="1" dirty="0" smtClean="0"/>
              <a:t>сброс 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r>
              <a:rPr lang="ru-RU" sz="1400" b="1" dirty="0" err="1" smtClean="0"/>
              <a:t>Отключ</a:t>
            </a:r>
            <a:r>
              <a:rPr lang="ru-RU" sz="1400" b="1" dirty="0" smtClean="0"/>
              <a:t>.</a:t>
            </a:r>
            <a:r>
              <a:rPr lang="en-US" sz="1400" b="1" dirty="0" smtClean="0"/>
              <a:t>* </a:t>
            </a:r>
            <a:r>
              <a:rPr lang="ru-RU" sz="1400" b="1" dirty="0" smtClean="0"/>
              <a:t>после</a:t>
            </a:r>
            <a:r>
              <a:rPr lang="en-US" sz="1400" b="1" dirty="0" smtClean="0"/>
              <a:t> “</a:t>
            </a:r>
            <a:r>
              <a:rPr lang="ru-RU" sz="1400" b="1" dirty="0" smtClean="0"/>
              <a:t>кол. аварий</a:t>
            </a:r>
            <a:r>
              <a:rPr lang="ru-RU" sz="1400" b="1" dirty="0"/>
              <a:t>/ период времени</a:t>
            </a:r>
            <a:r>
              <a:rPr lang="en-US" sz="1400" b="1" dirty="0" smtClean="0"/>
              <a:t>”</a:t>
            </a:r>
            <a:endParaRPr lang="en-US" sz="1400" b="1" dirty="0"/>
          </a:p>
        </p:txBody>
      </p:sp>
      <p:sp>
        <p:nvSpPr>
          <p:cNvPr id="117836" name="Rectangle 76"/>
          <p:cNvSpPr>
            <a:spLocks noChangeArrowheads="1"/>
          </p:cNvSpPr>
          <p:nvPr/>
        </p:nvSpPr>
        <p:spPr bwMode="auto">
          <a:xfrm>
            <a:off x="6856413" y="2260600"/>
            <a:ext cx="328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10800" rIns="96881" bIns="1080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37" name="Rectangle 77"/>
          <p:cNvSpPr>
            <a:spLocks noChangeArrowheads="1"/>
          </p:cNvSpPr>
          <p:nvPr/>
        </p:nvSpPr>
        <p:spPr bwMode="auto">
          <a:xfrm>
            <a:off x="8129588" y="2257425"/>
            <a:ext cx="3286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10800" rIns="96881" bIns="10800" anchor="ctr">
            <a:spAutoFit/>
          </a:bodyPr>
          <a:lstStyle/>
          <a:p>
            <a:pPr algn="ctr"/>
            <a:r>
              <a:rPr lang="de-DE" sz="1600" b="1"/>
              <a:t>X</a:t>
            </a:r>
          </a:p>
        </p:txBody>
      </p:sp>
      <p:sp>
        <p:nvSpPr>
          <p:cNvPr id="117839" name="Line 79"/>
          <p:cNvSpPr>
            <a:spLocks noChangeShapeType="1"/>
          </p:cNvSpPr>
          <p:nvPr/>
        </p:nvSpPr>
        <p:spPr bwMode="auto">
          <a:xfrm>
            <a:off x="250825" y="5589588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17840" name="Rectangle 80"/>
          <p:cNvSpPr>
            <a:spLocks noChangeArrowheads="1"/>
          </p:cNvSpPr>
          <p:nvPr/>
        </p:nvSpPr>
        <p:spPr bwMode="auto">
          <a:xfrm>
            <a:off x="250825" y="5250877"/>
            <a:ext cx="4719521" cy="34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ru-RU" sz="1600" b="1" dirty="0" smtClean="0"/>
              <a:t>Контроль </a:t>
            </a:r>
            <a:r>
              <a:rPr lang="ru-RU" sz="1600" b="1" dirty="0" err="1" smtClean="0"/>
              <a:t>масловпускного</a:t>
            </a:r>
            <a:r>
              <a:rPr lang="ru-RU" sz="1600" b="1" dirty="0" smtClean="0"/>
              <a:t> </a:t>
            </a:r>
            <a:r>
              <a:rPr lang="ru-RU" sz="1600" b="1" dirty="0"/>
              <a:t>клапана </a:t>
            </a:r>
            <a:r>
              <a:rPr lang="en-US" sz="1600" b="1" dirty="0" smtClean="0"/>
              <a:t>(</a:t>
            </a:r>
            <a:r>
              <a:rPr lang="en-US" sz="1600" b="1" dirty="0"/>
              <a:t>HS./OS.)</a:t>
            </a:r>
          </a:p>
        </p:txBody>
      </p:sp>
      <p:sp>
        <p:nvSpPr>
          <p:cNvPr id="117841" name="Rectangle 81"/>
          <p:cNvSpPr>
            <a:spLocks noChangeArrowheads="1"/>
          </p:cNvSpPr>
          <p:nvPr/>
        </p:nvSpPr>
        <p:spPr bwMode="auto">
          <a:xfrm>
            <a:off x="8101013" y="5248275"/>
            <a:ext cx="498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r>
              <a:rPr lang="en-US" sz="1600" b="1"/>
              <a:t>5s*</a:t>
            </a:r>
          </a:p>
        </p:txBody>
      </p:sp>
      <p:sp>
        <p:nvSpPr>
          <p:cNvPr id="117842" name="Text Box 82"/>
          <p:cNvSpPr txBox="1">
            <a:spLocks noChangeArrowheads="1"/>
          </p:cNvSpPr>
          <p:nvPr/>
        </p:nvSpPr>
        <p:spPr bwMode="auto">
          <a:xfrm>
            <a:off x="2774950" y="6088063"/>
            <a:ext cx="554735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*</a:t>
            </a:r>
            <a:r>
              <a:rPr lang="ru-RU" sz="1400" dirty="0" smtClean="0"/>
              <a:t> для ручного сброса необходимо прервать эл. питание на</a:t>
            </a:r>
            <a:r>
              <a:rPr lang="en-US" sz="1400" dirty="0" smtClean="0"/>
              <a:t> 5</a:t>
            </a:r>
            <a:r>
              <a:rPr lang="ru-RU" sz="1400" dirty="0" smtClean="0"/>
              <a:t> сек.</a:t>
            </a:r>
            <a:endParaRPr lang="en-US" sz="1400" dirty="0"/>
          </a:p>
        </p:txBody>
      </p:sp>
      <p:sp>
        <p:nvSpPr>
          <p:cNvPr id="67" name="Titel 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Защитные устройства </a:t>
            </a:r>
            <a:r>
              <a:rPr lang="en-US" dirty="0" smtClean="0"/>
              <a:t>// </a:t>
            </a:r>
            <a:r>
              <a:rPr lang="ru-RU" dirty="0" smtClean="0"/>
              <a:t>Основные функции</a:t>
            </a:r>
            <a:endParaRPr lang="de-DE" dirty="0"/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>
            <a:off x="257175" y="2542195"/>
            <a:ext cx="870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9" name="Rectangle 52"/>
          <p:cNvSpPr>
            <a:spLocks noChangeArrowheads="1"/>
          </p:cNvSpPr>
          <p:nvPr/>
        </p:nvSpPr>
        <p:spPr bwMode="auto">
          <a:xfrm>
            <a:off x="6477794" y="4933458"/>
            <a:ext cx="10874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81" tIns="48440" rIns="96881" bIns="48440" anchor="ctr">
            <a:spAutoFit/>
          </a:bodyPr>
          <a:lstStyle/>
          <a:p>
            <a:pPr algn="ctr"/>
            <a:r>
              <a:rPr lang="de-DE" sz="1600" b="1" dirty="0"/>
              <a:t>20s* / 3s*</a:t>
            </a:r>
          </a:p>
        </p:txBody>
      </p:sp>
    </p:spTree>
    <p:extLst>
      <p:ext uri="{BB962C8B-B14F-4D97-AF65-F5344CB8AC3E}">
        <p14:creationId xmlns:p14="http://schemas.microsoft.com/office/powerpoint/2010/main" xmlns="" val="9104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http://cs620917.vk.me/v620917821/193ac/qlkuiAaWG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030" y="1086924"/>
            <a:ext cx="5149970" cy="5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18"/>
          <p:cNvSpPr txBox="1">
            <a:spLocks/>
          </p:cNvSpPr>
          <p:nvPr/>
        </p:nvSpPr>
        <p:spPr>
          <a:xfrm>
            <a:off x="398462" y="1183917"/>
            <a:ext cx="8745538" cy="16430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Font typeface="Arial" pitchFamily="34" charset="0"/>
              <a:buChar char="/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343025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SzPct val="85000"/>
              <a:buFont typeface="Wingdings" pitchFamily="2" charset="2"/>
              <a:buChar char="ð"/>
              <a:defRPr sz="2000">
                <a:solidFill>
                  <a:schemeClr val="tx1"/>
                </a:solidFill>
                <a:latin typeface="+mn-lt"/>
              </a:defRPr>
            </a:lvl4pPr>
            <a:lvl5pPr marL="1885950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41A62A"/>
              </a:buClr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343150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 typeface="Arial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800350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 typeface="Arial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257550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 typeface="Arial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714750" indent="-266700" algn="l" rtl="0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 typeface="Arial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60"/>
              </a:spcAft>
            </a:pPr>
            <a:r>
              <a:rPr lang="ru-RU" kern="0" dirty="0" smtClean="0"/>
              <a:t>Новое устройство защиты </a:t>
            </a:r>
            <a:r>
              <a:rPr lang="en-US" kern="0" dirty="0"/>
              <a:t>SE-i1</a:t>
            </a:r>
            <a:endParaRPr lang="en-US" kern="0" dirty="0" smtClean="0"/>
          </a:p>
          <a:p>
            <a:pPr lvl="1">
              <a:spcAft>
                <a:spcPts val="160"/>
              </a:spcAft>
            </a:pPr>
            <a:r>
              <a:rPr lang="ru-RU" kern="0" dirty="0"/>
              <a:t>В</a:t>
            </a:r>
            <a:r>
              <a:rPr lang="ru-RU" kern="0" dirty="0" smtClean="0"/>
              <a:t>ключает </a:t>
            </a:r>
            <a:r>
              <a:rPr lang="ru-RU" kern="0" dirty="0"/>
              <a:t>в себя </a:t>
            </a:r>
            <a:r>
              <a:rPr lang="ru-RU" kern="0" dirty="0" smtClean="0"/>
              <a:t>основные функции </a:t>
            </a:r>
          </a:p>
          <a:p>
            <a:pPr marL="1587" lvl="1" indent="0">
              <a:spcAft>
                <a:spcPts val="160"/>
              </a:spcAft>
              <a:buNone/>
            </a:pPr>
            <a:r>
              <a:rPr lang="ru-RU" kern="0" dirty="0"/>
              <a:t> </a:t>
            </a:r>
            <a:r>
              <a:rPr lang="ru-RU" kern="0" dirty="0" smtClean="0"/>
              <a:t>  </a:t>
            </a:r>
            <a:r>
              <a:rPr lang="en-US" kern="0" dirty="0" smtClean="0"/>
              <a:t>SE-E1</a:t>
            </a:r>
            <a:r>
              <a:rPr lang="ru-RU" kern="0" dirty="0" smtClean="0"/>
              <a:t>, SE-C1 </a:t>
            </a:r>
            <a:r>
              <a:rPr lang="ru-RU" kern="0" dirty="0"/>
              <a:t>и </a:t>
            </a:r>
            <a:r>
              <a:rPr lang="ru-RU" kern="0" dirty="0" smtClean="0"/>
              <a:t>SE-C2</a:t>
            </a:r>
            <a:endParaRPr lang="ru-RU" kern="0" dirty="0"/>
          </a:p>
          <a:p>
            <a:pPr lvl="1">
              <a:spcAft>
                <a:spcPts val="160"/>
              </a:spcAft>
            </a:pPr>
            <a:r>
              <a:rPr lang="ru-RU" kern="0" dirty="0" smtClean="0"/>
              <a:t>Дополнительные функции</a:t>
            </a:r>
            <a:endParaRPr lang="en-US" kern="0" dirty="0" smtClean="0"/>
          </a:p>
          <a:p>
            <a:pPr lvl="2">
              <a:spcAft>
                <a:spcPts val="160"/>
              </a:spcAft>
            </a:pPr>
            <a:r>
              <a:rPr lang="ru-RU" kern="0" dirty="0"/>
              <a:t>Интегрированный </a:t>
            </a:r>
            <a:endParaRPr lang="ru-RU" kern="0" dirty="0" smtClean="0"/>
          </a:p>
          <a:p>
            <a:pPr marL="542925" lvl="2" indent="0">
              <a:spcAft>
                <a:spcPts val="160"/>
              </a:spcAft>
              <a:buNone/>
            </a:pPr>
            <a:r>
              <a:rPr lang="ru-RU" kern="0" dirty="0"/>
              <a:t> </a:t>
            </a:r>
            <a:r>
              <a:rPr lang="ru-RU" kern="0" dirty="0" smtClean="0"/>
              <a:t>   журнал данных</a:t>
            </a:r>
          </a:p>
          <a:p>
            <a:pPr lvl="2">
              <a:spcAft>
                <a:spcPts val="160"/>
              </a:spcAft>
            </a:pPr>
            <a:r>
              <a:rPr lang="ru-RU" kern="0" dirty="0"/>
              <a:t>Контроль области </a:t>
            </a:r>
            <a:endParaRPr lang="ru-RU" kern="0" dirty="0" smtClean="0"/>
          </a:p>
          <a:p>
            <a:pPr marL="542925" lvl="2" indent="0">
              <a:spcAft>
                <a:spcPts val="160"/>
              </a:spcAft>
              <a:buNone/>
            </a:pPr>
            <a:r>
              <a:rPr lang="ru-RU" kern="0" dirty="0"/>
              <a:t> </a:t>
            </a:r>
            <a:r>
              <a:rPr lang="ru-RU" kern="0" dirty="0" smtClean="0"/>
              <a:t>   применения</a:t>
            </a:r>
          </a:p>
          <a:p>
            <a:pPr lvl="2">
              <a:spcAft>
                <a:spcPts val="160"/>
              </a:spcAft>
            </a:pPr>
            <a:r>
              <a:rPr lang="ru-RU" kern="0" dirty="0" smtClean="0"/>
              <a:t>Интерфейс связи</a:t>
            </a:r>
          </a:p>
          <a:p>
            <a:pPr marL="542925" lvl="2" indent="0">
              <a:spcAft>
                <a:spcPts val="160"/>
              </a:spcAft>
              <a:buNone/>
            </a:pPr>
            <a:r>
              <a:rPr lang="ru-RU" kern="0" dirty="0"/>
              <a:t> </a:t>
            </a:r>
            <a:r>
              <a:rPr lang="ru-RU" kern="0" dirty="0" smtClean="0"/>
              <a:t>   </a:t>
            </a:r>
            <a:r>
              <a:rPr lang="en-US" kern="0" dirty="0" smtClean="0"/>
              <a:t>Modbus</a:t>
            </a:r>
            <a:endParaRPr lang="ru-RU" kern="0" dirty="0" smtClean="0"/>
          </a:p>
          <a:p>
            <a:pPr lvl="2">
              <a:spcAft>
                <a:spcPts val="160"/>
              </a:spcAft>
            </a:pPr>
            <a:r>
              <a:rPr lang="ru-RU" kern="0" dirty="0" smtClean="0"/>
              <a:t>Работа с </a:t>
            </a:r>
            <a:r>
              <a:rPr lang="en-US" kern="0" dirty="0" smtClean="0"/>
              <a:t>BEST</a:t>
            </a:r>
            <a:r>
              <a:rPr lang="ru-RU" kern="0" dirty="0"/>
              <a:t> </a:t>
            </a:r>
            <a:r>
              <a:rPr lang="en-US" kern="0" dirty="0" smtClean="0"/>
              <a:t>Software</a:t>
            </a:r>
            <a:r>
              <a:rPr lang="en-US" kern="0" dirty="0"/>
              <a:t>*</a:t>
            </a:r>
            <a:endParaRPr lang="ru-RU" kern="0" dirty="0" smtClean="0"/>
          </a:p>
          <a:p>
            <a:pPr marL="542925" lvl="2" indent="0">
              <a:spcAft>
                <a:spcPts val="160"/>
              </a:spcAft>
              <a:buNone/>
            </a:pPr>
            <a:endParaRPr lang="de-DE" kern="0" dirty="0"/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398462" y="5898341"/>
            <a:ext cx="6093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0000"/>
                </a:solidFill>
              </a:rPr>
              <a:t>*</a:t>
            </a:r>
            <a:r>
              <a:rPr lang="en-US" altLang="ru-RU" sz="1600" dirty="0" smtClean="0">
                <a:solidFill>
                  <a:srgbClr val="000000"/>
                </a:solidFill>
              </a:rPr>
              <a:t>BEST</a:t>
            </a: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r>
              <a:rPr lang="en-US" altLang="ru-RU" sz="1600" dirty="0" smtClean="0">
                <a:solidFill>
                  <a:srgbClr val="000000"/>
                </a:solidFill>
              </a:rPr>
              <a:t>Software</a:t>
            </a:r>
            <a:r>
              <a:rPr lang="ru-RU" altLang="ru-RU" sz="1600" dirty="0" smtClean="0">
                <a:solidFill>
                  <a:srgbClr val="000000"/>
                </a:solidFill>
              </a:rPr>
              <a:t> - </a:t>
            </a:r>
            <a:r>
              <a:rPr lang="en-US" altLang="ru-RU" sz="1600" dirty="0" smtClean="0">
                <a:solidFill>
                  <a:srgbClr val="000000"/>
                </a:solidFill>
              </a:rPr>
              <a:t>BITZER</a:t>
            </a: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r>
              <a:rPr lang="en-US" altLang="ru-RU" sz="1600" dirty="0" smtClean="0">
                <a:solidFill>
                  <a:srgbClr val="000000"/>
                </a:solidFill>
              </a:rPr>
              <a:t>Electronics </a:t>
            </a:r>
            <a:r>
              <a:rPr lang="en-US" altLang="ru-RU" sz="1600" dirty="0">
                <a:solidFill>
                  <a:srgbClr val="000000"/>
                </a:solidFill>
              </a:rPr>
              <a:t>Service </a:t>
            </a:r>
            <a:r>
              <a:rPr lang="en-US" altLang="ru-RU" sz="1600" dirty="0" smtClean="0">
                <a:solidFill>
                  <a:srgbClr val="000000"/>
                </a:solidFill>
              </a:rPr>
              <a:t>Tool</a:t>
            </a: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r>
              <a:rPr lang="en-US" altLang="ru-RU" sz="1600" dirty="0" smtClean="0">
                <a:solidFill>
                  <a:srgbClr val="000000"/>
                </a:solidFill>
              </a:rPr>
              <a:t>Software</a:t>
            </a:r>
            <a:r>
              <a:rPr lang="ru-RU" altLang="ru-RU" sz="1600" dirty="0" smtClean="0">
                <a:solidFill>
                  <a:srgbClr val="000000"/>
                </a:solidFill>
              </a:rPr>
              <a:t> 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sp>
        <p:nvSpPr>
          <p:cNvPr id="8" name="Titel 66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ru-RU" dirty="0" smtClean="0"/>
              <a:t>Защитные устройства </a:t>
            </a:r>
            <a:r>
              <a:rPr lang="en-US" dirty="0" smtClean="0"/>
              <a:t>// </a:t>
            </a:r>
            <a:r>
              <a:rPr lang="ru-RU" dirty="0" smtClean="0"/>
              <a:t>Основные функции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7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4881" y="1052514"/>
            <a:ext cx="4646734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04" tIns="47352" rIns="94704" bIns="47352"/>
          <a:lstStyle/>
          <a:p>
            <a:pPr marL="342900" indent="-342900">
              <a:spcBef>
                <a:spcPct val="20000"/>
              </a:spcBef>
              <a:buSzPct val="85000"/>
            </a:pPr>
            <a:endParaRPr lang="en-GB" sz="210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3389834"/>
              </p:ext>
            </p:extLst>
          </p:nvPr>
        </p:nvGraphicFramePr>
        <p:xfrm>
          <a:off x="364881" y="4180103"/>
          <a:ext cx="40762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82"/>
                <a:gridCol w="1319761"/>
                <a:gridCol w="1784519"/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Артикул </a:t>
                      </a:r>
                      <a:r>
                        <a:rPr lang="de-DE" sz="1400" dirty="0" err="1" smtClean="0"/>
                        <a:t>No</a:t>
                      </a:r>
                      <a:r>
                        <a:rPr lang="de-DE" sz="1400" dirty="0" smtClean="0"/>
                        <a:t>.</a:t>
                      </a:r>
                      <a:endParaRPr lang="de-DE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Диаметр</a:t>
                      </a:r>
                      <a:r>
                        <a:rPr lang="ru-RU" sz="1400" baseline="0" dirty="0" smtClean="0"/>
                        <a:t> труб</a:t>
                      </a:r>
                      <a:endParaRPr lang="de-DE" sz="1400" dirty="0" smtClean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CSH65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367912-01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2x Ø 16mm</a:t>
                      </a:r>
                      <a:endParaRPr lang="de-DE" sz="1600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CSH75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367912-01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2x Ø 16mm</a:t>
                      </a: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CSH85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367912-02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2x Ø 22mm</a:t>
                      </a:r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CSH95</a:t>
                      </a:r>
                      <a:endParaRPr lang="de-DE" sz="16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367912-02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2x Ø 22mm</a:t>
                      </a:r>
                    </a:p>
                  </a:txBody>
                  <a:tcPr marL="84406" marR="84406"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5326" y="3605986"/>
            <a:ext cx="2650353" cy="21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28" y="1231392"/>
            <a:ext cx="1611797" cy="232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7156925" y="1210231"/>
            <a:ext cx="1808945" cy="738664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Присоединение</a:t>
            </a:r>
            <a:r>
              <a:rPr lang="en-US" sz="1400" b="1" dirty="0" smtClean="0"/>
              <a:t> </a:t>
            </a:r>
            <a:r>
              <a:rPr lang="ru-RU" sz="1400" b="1" dirty="0" smtClean="0"/>
              <a:t>для</a:t>
            </a:r>
            <a:r>
              <a:rPr lang="en-US" sz="1400" b="1" dirty="0" smtClean="0"/>
              <a:t> </a:t>
            </a:r>
            <a:r>
              <a:rPr lang="ru-RU" sz="1400" b="1" dirty="0" smtClean="0"/>
              <a:t>внешнего маслоохладителя</a:t>
            </a:r>
            <a:endParaRPr lang="en-US" sz="1400" b="1" dirty="0"/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095391" y="5856173"/>
            <a:ext cx="2030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Глухой</a:t>
            </a:r>
            <a:r>
              <a:rPr lang="en-US" sz="1400" b="1" dirty="0" smtClean="0"/>
              <a:t> </a:t>
            </a:r>
            <a:r>
              <a:rPr lang="ru-RU" sz="1400" b="1" dirty="0" smtClean="0"/>
              <a:t>фланец</a:t>
            </a:r>
            <a:r>
              <a:rPr lang="en-US" sz="1400" b="1" dirty="0" smtClean="0"/>
              <a:t> (</a:t>
            </a:r>
            <a:r>
              <a:rPr lang="ru-RU" sz="1400" b="1" dirty="0" smtClean="0"/>
              <a:t>стандарт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6629069" y="5209586"/>
            <a:ext cx="407487" cy="549811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rot="10800000">
            <a:off x="6356840" y="2085975"/>
            <a:ext cx="984737" cy="1588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6"/>
          <p:cNvSpPr txBox="1">
            <a:spLocks/>
          </p:cNvSpPr>
          <p:nvPr/>
        </p:nvSpPr>
        <p:spPr bwMode="auto">
          <a:xfrm>
            <a:off x="80896" y="260734"/>
            <a:ext cx="8072804" cy="33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 tIns="0" rIns="0" bIns="0"/>
          <a:lstStyle/>
          <a:p>
            <a:pPr marL="180975" indent="-180975">
              <a:lnSpc>
                <a:spcPct val="108000"/>
              </a:lnSpc>
              <a:spcAft>
                <a:spcPct val="40000"/>
              </a:spcAft>
              <a:buClr>
                <a:srgbClr val="008000"/>
              </a:buClr>
              <a:buFont typeface="Arial" pitchFamily="34" charset="0"/>
              <a:buChar char="/"/>
            </a:pPr>
            <a:endParaRPr lang="en-US" sz="1700" dirty="0"/>
          </a:p>
          <a:p>
            <a:pPr marL="190500" lvl="1" indent="-188913">
              <a:lnSpc>
                <a:spcPct val="108000"/>
              </a:lnSpc>
              <a:spcAft>
                <a:spcPct val="40000"/>
              </a:spcAft>
              <a:buClr>
                <a:srgbClr val="008000"/>
              </a:buClr>
            </a:pPr>
            <a:endParaRPr lang="en-US" sz="1700" dirty="0"/>
          </a:p>
          <a:p>
            <a:pPr marL="342900" indent="-342900">
              <a:lnSpc>
                <a:spcPct val="108000"/>
              </a:lnSpc>
              <a:spcAft>
                <a:spcPct val="40000"/>
              </a:spcAft>
            </a:pPr>
            <a:endParaRPr lang="en-US" sz="1700" dirty="0"/>
          </a:p>
        </p:txBody>
      </p:sp>
      <p:cxnSp>
        <p:nvCxnSpPr>
          <p:cNvPr id="17" name="Gerade Verbindung mit Pfeil 16"/>
          <p:cNvCxnSpPr/>
          <p:nvPr/>
        </p:nvCxnSpPr>
        <p:spPr>
          <a:xfrm rot="10800000" flipV="1">
            <a:off x="6110654" y="2533650"/>
            <a:ext cx="1230923" cy="28574"/>
          </a:xfrm>
          <a:prstGeom prst="straightConnector1">
            <a:avLst/>
          </a:prstGeom>
          <a:ln w="444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369959" y="1943100"/>
            <a:ext cx="783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3333FF"/>
                </a:solidFill>
              </a:rPr>
              <a:t>Вход</a:t>
            </a:r>
            <a:r>
              <a:rPr lang="de-DE" sz="1400" b="1" dirty="0" smtClean="0">
                <a:solidFill>
                  <a:srgbClr val="3333FF"/>
                </a:solidFill>
              </a:rPr>
              <a:t/>
            </a:r>
            <a:br>
              <a:rPr lang="de-DE" sz="1400" b="1" dirty="0" smtClean="0">
                <a:solidFill>
                  <a:srgbClr val="3333FF"/>
                </a:solidFill>
              </a:rPr>
            </a:br>
            <a:endParaRPr lang="de-DE" sz="1400" b="1" dirty="0" smtClean="0">
              <a:solidFill>
                <a:srgbClr val="3333FF"/>
              </a:solidFill>
            </a:endParaRPr>
          </a:p>
          <a:p>
            <a:r>
              <a:rPr lang="ru-RU" sz="1400" b="1" dirty="0" smtClean="0">
                <a:solidFill>
                  <a:srgbClr val="3333FF"/>
                </a:solidFill>
              </a:rPr>
              <a:t>Выход</a:t>
            </a:r>
            <a:endParaRPr lang="de-DE" sz="1400" b="1" dirty="0">
              <a:solidFill>
                <a:srgbClr val="3333FF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CSH.3</a:t>
            </a:r>
            <a:br>
              <a:rPr lang="en-US" dirty="0" smtClean="0"/>
            </a:br>
            <a:r>
              <a:rPr lang="ru-RU" dirty="0" smtClean="0"/>
              <a:t>Адаптер для внешнего маслоохладителя</a:t>
            </a:r>
            <a:endParaRPr lang="de-DE" dirty="0"/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>
          <a:xfrm>
            <a:off x="0" y="1490900"/>
            <a:ext cx="8745538" cy="1643063"/>
          </a:xfrm>
        </p:spPr>
        <p:txBody>
          <a:bodyPr/>
          <a:lstStyle/>
          <a:p>
            <a:pPr>
              <a:spcAft>
                <a:spcPts val="160"/>
              </a:spcAft>
            </a:pPr>
            <a:r>
              <a:rPr lang="ru-RU" dirty="0" smtClean="0"/>
              <a:t>Новый управляющий клапан</a:t>
            </a:r>
            <a:endParaRPr lang="en-US" dirty="0" smtClean="0"/>
          </a:p>
          <a:p>
            <a:pPr lvl="1">
              <a:spcAft>
                <a:spcPts val="160"/>
              </a:spcAft>
            </a:pPr>
            <a:r>
              <a:rPr lang="ru-RU" dirty="0" smtClean="0"/>
              <a:t>Тоже присоединение как для </a:t>
            </a:r>
            <a:r>
              <a:rPr lang="en-US" dirty="0" smtClean="0"/>
              <a:t>CSH.1</a:t>
            </a:r>
          </a:p>
          <a:p>
            <a:pPr lvl="1">
              <a:spcAft>
                <a:spcPts val="160"/>
              </a:spcAft>
            </a:pPr>
            <a:r>
              <a:rPr lang="ru-RU" dirty="0" smtClean="0"/>
              <a:t>Новая логика управления</a:t>
            </a:r>
            <a:endParaRPr lang="en-US" dirty="0" smtClean="0"/>
          </a:p>
          <a:p>
            <a:pPr lvl="2">
              <a:spcAft>
                <a:spcPts val="160"/>
              </a:spcAft>
            </a:pPr>
            <a:r>
              <a:rPr lang="ru-RU" dirty="0" smtClean="0"/>
              <a:t>Стандартный проток масла </a:t>
            </a:r>
          </a:p>
          <a:p>
            <a:pPr marL="542925" lvl="2" indent="0">
              <a:spcAft>
                <a:spcPts val="16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с</a:t>
            </a:r>
            <a:r>
              <a:rPr lang="ru-RU" dirty="0" smtClean="0"/>
              <a:t> закрытым клапаном</a:t>
            </a:r>
            <a:endParaRPr lang="en-US" dirty="0" smtClean="0"/>
          </a:p>
          <a:p>
            <a:pPr lvl="2">
              <a:spcAft>
                <a:spcPts val="160"/>
              </a:spcAft>
            </a:pPr>
            <a:r>
              <a:rPr lang="ru-RU" dirty="0" smtClean="0"/>
              <a:t>Увеличенный расход </a:t>
            </a:r>
            <a:r>
              <a:rPr lang="ru-RU" dirty="0"/>
              <a:t>масла </a:t>
            </a:r>
          </a:p>
          <a:p>
            <a:pPr marL="542925" lvl="2" indent="0">
              <a:spcAft>
                <a:spcPts val="160"/>
              </a:spcAft>
              <a:buNone/>
            </a:pPr>
            <a:r>
              <a:rPr lang="ru-RU" dirty="0" smtClean="0"/>
              <a:t>    с открытым клапаном</a:t>
            </a:r>
            <a:endParaRPr lang="ru-RU" dirty="0"/>
          </a:p>
          <a:p>
            <a:pPr marL="542925" lvl="2" indent="0">
              <a:spcAft>
                <a:spcPts val="160"/>
              </a:spcAft>
              <a:buNone/>
            </a:pPr>
            <a:r>
              <a:rPr lang="en-US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327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9308" y="1165225"/>
            <a:ext cx="6244004" cy="1898650"/>
          </a:xfrm>
        </p:spPr>
        <p:txBody>
          <a:bodyPr/>
          <a:lstStyle/>
          <a:p>
            <a:pPr marL="0" indent="0"/>
            <a:r>
              <a:rPr lang="ru-RU" altLang="ru-RU" b="1" dirty="0" smtClean="0"/>
              <a:t>Охлаждение масла с дополнительным впрыском</a:t>
            </a:r>
            <a:endParaRPr lang="en-US" altLang="ru-RU" b="1" dirty="0" smtClean="0"/>
          </a:p>
        </p:txBody>
      </p:sp>
      <p:pic>
        <p:nvPicPr>
          <p:cNvPr id="25088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147" y="1854201"/>
            <a:ext cx="4787412" cy="4360863"/>
          </a:xfrm>
        </p:spPr>
      </p:pic>
      <p:sp>
        <p:nvSpPr>
          <p:cNvPr id="250884" name="Line 10"/>
          <p:cNvSpPr>
            <a:spLocks noChangeShapeType="1"/>
          </p:cNvSpPr>
          <p:nvPr/>
        </p:nvSpPr>
        <p:spPr bwMode="auto">
          <a:xfrm flipV="1">
            <a:off x="1651489" y="4000501"/>
            <a:ext cx="1934308" cy="12049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0885" name="Text Box 11"/>
          <p:cNvSpPr txBox="1">
            <a:spLocks noChangeArrowheads="1"/>
          </p:cNvSpPr>
          <p:nvPr/>
        </p:nvSpPr>
        <p:spPr bwMode="auto">
          <a:xfrm>
            <a:off x="300404" y="4887914"/>
            <a:ext cx="160606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5BAC26"/>
                </a:solidFill>
              </a:rPr>
              <a:t>Дополнительный впрыск масла</a:t>
            </a:r>
            <a:endParaRPr lang="en-US" altLang="ru-RU">
              <a:solidFill>
                <a:srgbClr val="5BAC26"/>
              </a:solidFill>
            </a:endParaRPr>
          </a:p>
        </p:txBody>
      </p:sp>
      <p:sp>
        <p:nvSpPr>
          <p:cNvPr id="250886" name="Line 12"/>
          <p:cNvSpPr>
            <a:spLocks noChangeShapeType="1"/>
          </p:cNvSpPr>
          <p:nvPr/>
        </p:nvSpPr>
        <p:spPr bwMode="auto">
          <a:xfrm>
            <a:off x="1759928" y="2466976"/>
            <a:ext cx="1825869" cy="6207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0887" name="Text Box 13"/>
          <p:cNvSpPr txBox="1">
            <a:spLocks noChangeArrowheads="1"/>
          </p:cNvSpPr>
          <p:nvPr/>
        </p:nvSpPr>
        <p:spPr bwMode="auto">
          <a:xfrm>
            <a:off x="252047" y="2284414"/>
            <a:ext cx="1727689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0070C0"/>
                </a:solidFill>
              </a:rPr>
              <a:t>Вход охлажденного масла</a:t>
            </a:r>
            <a:endParaRPr lang="de-DE" altLang="ru-RU" dirty="0">
              <a:solidFill>
                <a:srgbClr val="0070C0"/>
              </a:solidFill>
            </a:endParaRPr>
          </a:p>
        </p:txBody>
      </p:sp>
      <p:sp>
        <p:nvSpPr>
          <p:cNvPr id="250888" name="Line 14"/>
          <p:cNvSpPr>
            <a:spLocks noChangeShapeType="1"/>
          </p:cNvSpPr>
          <p:nvPr/>
        </p:nvSpPr>
        <p:spPr bwMode="auto">
          <a:xfrm flipH="1" flipV="1">
            <a:off x="3805605" y="5022851"/>
            <a:ext cx="3431931" cy="2190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0889" name="Text Box 15"/>
          <p:cNvSpPr txBox="1">
            <a:spLocks noChangeArrowheads="1"/>
          </p:cNvSpPr>
          <p:nvPr/>
        </p:nvSpPr>
        <p:spPr bwMode="auto">
          <a:xfrm>
            <a:off x="7274170" y="5054601"/>
            <a:ext cx="151081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C00000"/>
                </a:solidFill>
              </a:rPr>
              <a:t>Выход горячего масла</a:t>
            </a:r>
            <a:endParaRPr lang="en-US" altLang="ru-RU">
              <a:solidFill>
                <a:srgbClr val="C00000"/>
              </a:solidFill>
            </a:endParaRPr>
          </a:p>
        </p:txBody>
      </p:sp>
      <p:sp>
        <p:nvSpPr>
          <p:cNvPr id="250890" name="Text Box 15"/>
          <p:cNvSpPr txBox="1">
            <a:spLocks noChangeArrowheads="1"/>
          </p:cNvSpPr>
          <p:nvPr/>
        </p:nvSpPr>
        <p:spPr bwMode="auto">
          <a:xfrm>
            <a:off x="7164266" y="1384301"/>
            <a:ext cx="17526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5BAC26"/>
                </a:solidFill>
              </a:rPr>
              <a:t>Соленойдный вентиль. Контроль температуры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5BAC26"/>
                </a:solidFill>
              </a:rPr>
              <a:t>нагнетания</a:t>
            </a:r>
            <a:r>
              <a:rPr lang="en-US" altLang="ru-RU">
                <a:solidFill>
                  <a:srgbClr val="5BAC26"/>
                </a:solidFill>
              </a:rPr>
              <a:t/>
            </a:r>
            <a:br>
              <a:rPr lang="en-US" altLang="ru-RU">
                <a:solidFill>
                  <a:srgbClr val="5BAC26"/>
                </a:solidFill>
              </a:rPr>
            </a:br>
            <a:endParaRPr lang="en-US" altLang="ru-RU">
              <a:solidFill>
                <a:srgbClr val="5BAC2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5BAC26"/>
                </a:solidFill>
              </a:rPr>
              <a:t>“</a:t>
            </a:r>
            <a:r>
              <a:rPr lang="ru-RU" altLang="ru-RU">
                <a:solidFill>
                  <a:srgbClr val="5BAC26"/>
                </a:solidFill>
              </a:rPr>
              <a:t>Включается если нужен дополнительный поток масла</a:t>
            </a:r>
            <a:r>
              <a:rPr lang="en-US" altLang="ru-RU">
                <a:solidFill>
                  <a:srgbClr val="5BAC26"/>
                </a:solidFill>
              </a:rPr>
              <a:t>”</a:t>
            </a:r>
          </a:p>
        </p:txBody>
      </p:sp>
      <p:sp>
        <p:nvSpPr>
          <p:cNvPr id="250891" name="Line 14"/>
          <p:cNvSpPr>
            <a:spLocks noChangeShapeType="1"/>
          </p:cNvSpPr>
          <p:nvPr/>
        </p:nvSpPr>
        <p:spPr bwMode="auto">
          <a:xfrm flipH="1">
            <a:off x="6799385" y="2516188"/>
            <a:ext cx="291612" cy="1698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itel 17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en-US" dirty="0" smtClean="0"/>
              <a:t>CSH.3</a:t>
            </a:r>
            <a:br>
              <a:rPr lang="en-US" dirty="0" smtClean="0"/>
            </a:br>
            <a:r>
              <a:rPr lang="ru-RU" dirty="0" smtClean="0"/>
              <a:t>Адаптер для внешнего маслоохладителя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75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380" t="-14354" b="-28584"/>
          <a:stretch>
            <a:fillRect/>
          </a:stretch>
        </p:blipFill>
        <p:spPr>
          <a:xfrm>
            <a:off x="91465" y="1050926"/>
            <a:ext cx="8891954" cy="3816350"/>
          </a:xfrm>
          <a:ln cap="flat">
            <a:solidFill>
              <a:schemeClr val="tx1"/>
            </a:solidFill>
            <a:prstDash val="lgDashDotDot"/>
            <a:miter lim="800000"/>
            <a:headEnd/>
            <a:tailEnd/>
          </a:ln>
        </p:spPr>
      </p:pic>
      <p:sp>
        <p:nvSpPr>
          <p:cNvPr id="251908" name="Line 5"/>
          <p:cNvSpPr>
            <a:spLocks noChangeShapeType="1"/>
          </p:cNvSpPr>
          <p:nvPr/>
        </p:nvSpPr>
        <p:spPr bwMode="auto">
          <a:xfrm>
            <a:off x="3341077" y="4652964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1909" name="Group 6"/>
          <p:cNvGrpSpPr>
            <a:grpSpLocks/>
          </p:cNvGrpSpPr>
          <p:nvPr/>
        </p:nvGrpSpPr>
        <p:grpSpPr bwMode="auto">
          <a:xfrm>
            <a:off x="628650" y="5229226"/>
            <a:ext cx="1131277" cy="792163"/>
            <a:chOff x="1350" y="3294"/>
            <a:chExt cx="713" cy="499"/>
          </a:xfrm>
        </p:grpSpPr>
        <p:sp>
          <p:nvSpPr>
            <p:cNvPr id="251971" name="Oval 7"/>
            <p:cNvSpPr>
              <a:spLocks noChangeArrowheads="1"/>
            </p:cNvSpPr>
            <p:nvPr/>
          </p:nvSpPr>
          <p:spPr bwMode="auto">
            <a:xfrm>
              <a:off x="1587" y="3294"/>
              <a:ext cx="476" cy="4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1972" name="Line 8"/>
            <p:cNvSpPr>
              <a:spLocks noChangeShapeType="1"/>
            </p:cNvSpPr>
            <p:nvPr/>
          </p:nvSpPr>
          <p:spPr bwMode="auto">
            <a:xfrm>
              <a:off x="1360" y="3430"/>
              <a:ext cx="6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73" name="Line 9"/>
            <p:cNvSpPr>
              <a:spLocks noChangeShapeType="1"/>
            </p:cNvSpPr>
            <p:nvPr/>
          </p:nvSpPr>
          <p:spPr bwMode="auto">
            <a:xfrm flipH="1">
              <a:off x="1814" y="3430"/>
              <a:ext cx="158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74" name="Line 10"/>
            <p:cNvSpPr>
              <a:spLocks noChangeShapeType="1"/>
            </p:cNvSpPr>
            <p:nvPr/>
          </p:nvSpPr>
          <p:spPr bwMode="auto">
            <a:xfrm>
              <a:off x="1814" y="3543"/>
              <a:ext cx="148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75" name="Line 11"/>
            <p:cNvSpPr>
              <a:spLocks noChangeShapeType="1"/>
            </p:cNvSpPr>
            <p:nvPr/>
          </p:nvSpPr>
          <p:spPr bwMode="auto">
            <a:xfrm flipH="1">
              <a:off x="1350" y="3651"/>
              <a:ext cx="6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10" name="Line 12"/>
          <p:cNvSpPr>
            <a:spLocks noChangeShapeType="1"/>
          </p:cNvSpPr>
          <p:nvPr/>
        </p:nvSpPr>
        <p:spPr bwMode="auto">
          <a:xfrm>
            <a:off x="1395046" y="6021388"/>
            <a:ext cx="0" cy="1444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11" name="Line 13"/>
          <p:cNvSpPr>
            <a:spLocks noChangeShapeType="1"/>
          </p:cNvSpPr>
          <p:nvPr/>
        </p:nvSpPr>
        <p:spPr bwMode="auto">
          <a:xfrm>
            <a:off x="1395047" y="6167438"/>
            <a:ext cx="10228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12" name="Line 14"/>
          <p:cNvSpPr>
            <a:spLocks noChangeShapeType="1"/>
          </p:cNvSpPr>
          <p:nvPr/>
        </p:nvSpPr>
        <p:spPr bwMode="auto">
          <a:xfrm flipH="1" flipV="1">
            <a:off x="4103077" y="4041776"/>
            <a:ext cx="0" cy="21320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13" name="Line 15"/>
          <p:cNvSpPr>
            <a:spLocks noChangeShapeType="1"/>
          </p:cNvSpPr>
          <p:nvPr/>
        </p:nvSpPr>
        <p:spPr bwMode="auto">
          <a:xfrm flipH="1" flipV="1">
            <a:off x="4536831" y="5589589"/>
            <a:ext cx="0" cy="5810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14" name="Line 16"/>
          <p:cNvSpPr>
            <a:spLocks noChangeShapeType="1"/>
          </p:cNvSpPr>
          <p:nvPr/>
        </p:nvSpPr>
        <p:spPr bwMode="auto">
          <a:xfrm flipV="1">
            <a:off x="4536831" y="4041776"/>
            <a:ext cx="0" cy="10445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1915" name="Group 17"/>
          <p:cNvGrpSpPr>
            <a:grpSpLocks/>
          </p:cNvGrpSpPr>
          <p:nvPr/>
        </p:nvGrpSpPr>
        <p:grpSpPr bwMode="auto">
          <a:xfrm>
            <a:off x="4393224" y="5086350"/>
            <a:ext cx="719504" cy="503238"/>
            <a:chOff x="4036" y="2841"/>
            <a:chExt cx="454" cy="317"/>
          </a:xfrm>
        </p:grpSpPr>
        <p:sp>
          <p:nvSpPr>
            <p:cNvPr id="251964" name="Line 18"/>
            <p:cNvSpPr>
              <a:spLocks noChangeShapeType="1"/>
            </p:cNvSpPr>
            <p:nvPr/>
          </p:nvSpPr>
          <p:spPr bwMode="auto">
            <a:xfrm>
              <a:off x="4036" y="3158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5" name="Line 19"/>
            <p:cNvSpPr>
              <a:spLocks noChangeShapeType="1"/>
            </p:cNvSpPr>
            <p:nvPr/>
          </p:nvSpPr>
          <p:spPr bwMode="auto">
            <a:xfrm flipH="1" flipV="1">
              <a:off x="4036" y="2841"/>
              <a:ext cx="182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6" name="Line 20"/>
            <p:cNvSpPr>
              <a:spLocks noChangeShapeType="1"/>
            </p:cNvSpPr>
            <p:nvPr/>
          </p:nvSpPr>
          <p:spPr bwMode="auto">
            <a:xfrm flipV="1">
              <a:off x="4036" y="2841"/>
              <a:ext cx="181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7" name="Line 21"/>
            <p:cNvSpPr>
              <a:spLocks noChangeShapeType="1"/>
            </p:cNvSpPr>
            <p:nvPr/>
          </p:nvSpPr>
          <p:spPr bwMode="auto">
            <a:xfrm flipH="1">
              <a:off x="4036" y="2841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8" name="Line 22"/>
            <p:cNvSpPr>
              <a:spLocks noChangeShapeType="1"/>
            </p:cNvSpPr>
            <p:nvPr/>
          </p:nvSpPr>
          <p:spPr bwMode="auto">
            <a:xfrm>
              <a:off x="4127" y="2999"/>
              <a:ext cx="1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9" name="Rectangle 23"/>
            <p:cNvSpPr>
              <a:spLocks noChangeArrowheads="1"/>
            </p:cNvSpPr>
            <p:nvPr/>
          </p:nvSpPr>
          <p:spPr bwMode="auto">
            <a:xfrm>
              <a:off x="4286" y="2963"/>
              <a:ext cx="204" cy="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1970" name="Line 24"/>
            <p:cNvSpPr>
              <a:spLocks noChangeShapeType="1"/>
            </p:cNvSpPr>
            <p:nvPr/>
          </p:nvSpPr>
          <p:spPr bwMode="auto">
            <a:xfrm flipH="1">
              <a:off x="4376" y="2963"/>
              <a:ext cx="68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16" name="Text Box 25"/>
          <p:cNvSpPr txBox="1">
            <a:spLocks noChangeArrowheads="1"/>
          </p:cNvSpPr>
          <p:nvPr/>
        </p:nvSpPr>
        <p:spPr bwMode="auto">
          <a:xfrm>
            <a:off x="51035" y="4881622"/>
            <a:ext cx="1186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0000"/>
                </a:solidFill>
              </a:rPr>
              <a:t>Масло-</a:t>
            </a:r>
            <a:r>
              <a:rPr lang="ru-RU" altLang="ru-RU" sz="1600" b="1" dirty="0" err="1" smtClean="0">
                <a:solidFill>
                  <a:srgbClr val="000000"/>
                </a:solidFill>
              </a:rPr>
              <a:t>охлодитель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51917" name="Text Box 27"/>
          <p:cNvSpPr txBox="1">
            <a:spLocks noChangeArrowheads="1"/>
          </p:cNvSpPr>
          <p:nvPr/>
        </p:nvSpPr>
        <p:spPr bwMode="auto">
          <a:xfrm>
            <a:off x="215413" y="2673350"/>
            <a:ext cx="997926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</a:rPr>
              <a:t> Масло</a:t>
            </a:r>
            <a:endParaRPr lang="en-US" altLang="ru-RU" sz="1600" b="1">
              <a:solidFill>
                <a:srgbClr val="000000"/>
              </a:solidFill>
            </a:endParaRPr>
          </a:p>
        </p:txBody>
      </p:sp>
      <p:sp>
        <p:nvSpPr>
          <p:cNvPr id="251918" name="Line 28"/>
          <p:cNvSpPr>
            <a:spLocks noChangeShapeType="1"/>
          </p:cNvSpPr>
          <p:nvPr/>
        </p:nvSpPr>
        <p:spPr bwMode="auto">
          <a:xfrm>
            <a:off x="684335" y="2997200"/>
            <a:ext cx="0" cy="539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1919" name="Group 29"/>
          <p:cNvGrpSpPr>
            <a:grpSpLocks/>
          </p:cNvGrpSpPr>
          <p:nvPr/>
        </p:nvGrpSpPr>
        <p:grpSpPr bwMode="auto">
          <a:xfrm>
            <a:off x="502628" y="3536950"/>
            <a:ext cx="360485" cy="539750"/>
            <a:chOff x="317" y="2228"/>
            <a:chExt cx="227" cy="340"/>
          </a:xfrm>
        </p:grpSpPr>
        <p:sp>
          <p:nvSpPr>
            <p:cNvPr id="251961" name="Rectangle 30"/>
            <p:cNvSpPr>
              <a:spLocks noChangeArrowheads="1"/>
            </p:cNvSpPr>
            <p:nvPr/>
          </p:nvSpPr>
          <p:spPr bwMode="auto">
            <a:xfrm>
              <a:off x="317" y="2228"/>
              <a:ext cx="22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1962" name="Line 31"/>
            <p:cNvSpPr>
              <a:spLocks noChangeShapeType="1"/>
            </p:cNvSpPr>
            <p:nvPr/>
          </p:nvSpPr>
          <p:spPr bwMode="auto">
            <a:xfrm>
              <a:off x="317" y="2319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63" name="Line 32"/>
            <p:cNvSpPr>
              <a:spLocks noChangeShapeType="1"/>
            </p:cNvSpPr>
            <p:nvPr/>
          </p:nvSpPr>
          <p:spPr bwMode="auto">
            <a:xfrm>
              <a:off x="317" y="247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20" name="Line 33"/>
          <p:cNvSpPr>
            <a:spLocks noChangeShapeType="1"/>
          </p:cNvSpPr>
          <p:nvPr/>
        </p:nvSpPr>
        <p:spPr bwMode="auto">
          <a:xfrm>
            <a:off x="684335" y="4076701"/>
            <a:ext cx="0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1" name="Line 35"/>
          <p:cNvSpPr>
            <a:spLocks noChangeShapeType="1"/>
          </p:cNvSpPr>
          <p:nvPr/>
        </p:nvSpPr>
        <p:spPr bwMode="auto">
          <a:xfrm flipV="1">
            <a:off x="5616820" y="2781300"/>
            <a:ext cx="0" cy="1871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2" name="Line 36"/>
          <p:cNvSpPr>
            <a:spLocks noChangeShapeType="1"/>
          </p:cNvSpPr>
          <p:nvPr/>
        </p:nvSpPr>
        <p:spPr bwMode="auto">
          <a:xfrm flipH="1">
            <a:off x="5471746" y="2781300"/>
            <a:ext cx="14507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3" name="Line 37"/>
          <p:cNvSpPr>
            <a:spLocks noChangeShapeType="1"/>
          </p:cNvSpPr>
          <p:nvPr/>
        </p:nvSpPr>
        <p:spPr bwMode="auto">
          <a:xfrm flipH="1">
            <a:off x="5435112" y="3752850"/>
            <a:ext cx="18170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4" name="Text Box 38"/>
          <p:cNvSpPr txBox="1">
            <a:spLocks noChangeArrowheads="1"/>
          </p:cNvSpPr>
          <p:nvPr/>
        </p:nvSpPr>
        <p:spPr bwMode="auto">
          <a:xfrm>
            <a:off x="826477" y="3644900"/>
            <a:ext cx="100672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</a:rPr>
              <a:t>Фильтр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sp>
        <p:nvSpPr>
          <p:cNvPr id="251925" name="Line 39"/>
          <p:cNvSpPr>
            <a:spLocks noChangeShapeType="1"/>
          </p:cNvSpPr>
          <p:nvPr/>
        </p:nvSpPr>
        <p:spPr bwMode="auto">
          <a:xfrm>
            <a:off x="684335" y="4652963"/>
            <a:ext cx="335133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6" name="Arc 40"/>
          <p:cNvSpPr>
            <a:spLocks/>
          </p:cNvSpPr>
          <p:nvPr/>
        </p:nvSpPr>
        <p:spPr bwMode="auto">
          <a:xfrm>
            <a:off x="4031274" y="4594225"/>
            <a:ext cx="143608" cy="65088"/>
          </a:xfrm>
          <a:custGeom>
            <a:avLst/>
            <a:gdLst>
              <a:gd name="T0" fmla="*/ 432 w 43200"/>
              <a:gd name="T1" fmla="*/ 185874 h 22792"/>
              <a:gd name="T2" fmla="*/ 563239 w 43200"/>
              <a:gd name="T3" fmla="*/ 185189 h 22792"/>
              <a:gd name="T4" fmla="*/ 281803 w 43200"/>
              <a:gd name="T5" fmla="*/ 176153 h 227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792" fill="none" extrusionOk="0">
                <a:moveTo>
                  <a:pt x="32" y="22792"/>
                </a:moveTo>
                <a:cubicBezTo>
                  <a:pt x="10" y="22395"/>
                  <a:pt x="0" y="21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69"/>
                  <a:pt x="43190" y="22338"/>
                  <a:pt x="43171" y="22707"/>
                </a:cubicBezTo>
              </a:path>
              <a:path w="43200" h="22792" stroke="0" extrusionOk="0">
                <a:moveTo>
                  <a:pt x="32" y="22792"/>
                </a:moveTo>
                <a:cubicBezTo>
                  <a:pt x="10" y="22395"/>
                  <a:pt x="0" y="21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69"/>
                  <a:pt x="43190" y="22338"/>
                  <a:pt x="43171" y="22707"/>
                </a:cubicBezTo>
                <a:lnTo>
                  <a:pt x="21600" y="21600"/>
                </a:lnTo>
                <a:lnTo>
                  <a:pt x="32" y="2279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1927" name="Line 41"/>
          <p:cNvSpPr>
            <a:spLocks noChangeShapeType="1"/>
          </p:cNvSpPr>
          <p:nvPr/>
        </p:nvSpPr>
        <p:spPr bwMode="auto">
          <a:xfrm>
            <a:off x="4176346" y="4652963"/>
            <a:ext cx="28721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28" name="Arc 42"/>
          <p:cNvSpPr>
            <a:spLocks/>
          </p:cNvSpPr>
          <p:nvPr/>
        </p:nvSpPr>
        <p:spPr bwMode="auto">
          <a:xfrm>
            <a:off x="4459166" y="4598989"/>
            <a:ext cx="145073" cy="65087"/>
          </a:xfrm>
          <a:custGeom>
            <a:avLst/>
            <a:gdLst>
              <a:gd name="T0" fmla="*/ 437 w 43200"/>
              <a:gd name="T1" fmla="*/ 185869 h 22792"/>
              <a:gd name="T2" fmla="*/ 568985 w 43200"/>
              <a:gd name="T3" fmla="*/ 185183 h 22792"/>
              <a:gd name="T4" fmla="*/ 284678 w 43200"/>
              <a:gd name="T5" fmla="*/ 176148 h 227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2792" fill="none" extrusionOk="0">
                <a:moveTo>
                  <a:pt x="32" y="22792"/>
                </a:moveTo>
                <a:cubicBezTo>
                  <a:pt x="10" y="22395"/>
                  <a:pt x="0" y="21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69"/>
                  <a:pt x="43190" y="22338"/>
                  <a:pt x="43171" y="22707"/>
                </a:cubicBezTo>
              </a:path>
              <a:path w="43200" h="22792" stroke="0" extrusionOk="0">
                <a:moveTo>
                  <a:pt x="32" y="22792"/>
                </a:moveTo>
                <a:cubicBezTo>
                  <a:pt x="10" y="22395"/>
                  <a:pt x="0" y="219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69"/>
                  <a:pt x="43190" y="22338"/>
                  <a:pt x="43171" y="22707"/>
                </a:cubicBezTo>
                <a:lnTo>
                  <a:pt x="21600" y="21600"/>
                </a:lnTo>
                <a:lnTo>
                  <a:pt x="32" y="22792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1929" name="Line 43"/>
          <p:cNvSpPr>
            <a:spLocks noChangeShapeType="1"/>
          </p:cNvSpPr>
          <p:nvPr/>
        </p:nvSpPr>
        <p:spPr bwMode="auto">
          <a:xfrm>
            <a:off x="4613031" y="4657725"/>
            <a:ext cx="101258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0" name="Line 44"/>
          <p:cNvSpPr>
            <a:spLocks noChangeShapeType="1"/>
          </p:cNvSpPr>
          <p:nvPr/>
        </p:nvSpPr>
        <p:spPr bwMode="auto">
          <a:xfrm flipH="1">
            <a:off x="3239966" y="4365625"/>
            <a:ext cx="86311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1" name="Line 47"/>
          <p:cNvSpPr>
            <a:spLocks noChangeShapeType="1"/>
          </p:cNvSpPr>
          <p:nvPr/>
        </p:nvSpPr>
        <p:spPr bwMode="auto">
          <a:xfrm flipV="1">
            <a:off x="3239966" y="1484313"/>
            <a:ext cx="0" cy="28813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2" name="Line 48"/>
          <p:cNvSpPr>
            <a:spLocks noChangeShapeType="1"/>
          </p:cNvSpPr>
          <p:nvPr/>
        </p:nvSpPr>
        <p:spPr bwMode="auto">
          <a:xfrm flipH="1">
            <a:off x="3096358" y="2852738"/>
            <a:ext cx="14360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3" name="Line 49"/>
          <p:cNvSpPr>
            <a:spLocks noChangeShapeType="1"/>
          </p:cNvSpPr>
          <p:nvPr/>
        </p:nvSpPr>
        <p:spPr bwMode="auto">
          <a:xfrm flipH="1">
            <a:off x="3024554" y="3789363"/>
            <a:ext cx="2154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4" name="Line 50"/>
          <p:cNvSpPr>
            <a:spLocks noChangeShapeType="1"/>
          </p:cNvSpPr>
          <p:nvPr/>
        </p:nvSpPr>
        <p:spPr bwMode="auto">
          <a:xfrm flipH="1">
            <a:off x="1871297" y="2852738"/>
            <a:ext cx="252046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5" name="Line 51"/>
          <p:cNvSpPr>
            <a:spLocks noChangeShapeType="1"/>
          </p:cNvSpPr>
          <p:nvPr/>
        </p:nvSpPr>
        <p:spPr bwMode="auto">
          <a:xfrm flipH="1">
            <a:off x="1871297" y="3789363"/>
            <a:ext cx="252046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6" name="Line 52"/>
          <p:cNvSpPr>
            <a:spLocks noChangeShapeType="1"/>
          </p:cNvSpPr>
          <p:nvPr/>
        </p:nvSpPr>
        <p:spPr bwMode="auto">
          <a:xfrm flipV="1">
            <a:off x="1871297" y="1233489"/>
            <a:ext cx="0" cy="2555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7" name="Line 53"/>
          <p:cNvSpPr>
            <a:spLocks noChangeShapeType="1"/>
          </p:cNvSpPr>
          <p:nvPr/>
        </p:nvSpPr>
        <p:spPr bwMode="auto">
          <a:xfrm>
            <a:off x="1871296" y="1233488"/>
            <a:ext cx="277250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8" name="Line 54"/>
          <p:cNvSpPr>
            <a:spLocks noChangeShapeType="1"/>
          </p:cNvSpPr>
          <p:nvPr/>
        </p:nvSpPr>
        <p:spPr bwMode="auto">
          <a:xfrm>
            <a:off x="4643804" y="1233489"/>
            <a:ext cx="0" cy="611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39" name="Line 55"/>
          <p:cNvSpPr>
            <a:spLocks noChangeShapeType="1"/>
          </p:cNvSpPr>
          <p:nvPr/>
        </p:nvSpPr>
        <p:spPr bwMode="auto">
          <a:xfrm>
            <a:off x="3239966" y="1484313"/>
            <a:ext cx="86311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40" name="Line 56"/>
          <p:cNvSpPr>
            <a:spLocks noChangeShapeType="1"/>
          </p:cNvSpPr>
          <p:nvPr/>
        </p:nvSpPr>
        <p:spPr bwMode="auto">
          <a:xfrm>
            <a:off x="4103077" y="1484313"/>
            <a:ext cx="0" cy="360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41" name="Text Box 61"/>
          <p:cNvSpPr txBox="1">
            <a:spLocks noChangeArrowheads="1"/>
          </p:cNvSpPr>
          <p:nvPr/>
        </p:nvSpPr>
        <p:spPr bwMode="auto">
          <a:xfrm>
            <a:off x="5288574" y="5145089"/>
            <a:ext cx="3043603" cy="106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Дополнительный  впрыск масла в зависимости</a:t>
            </a:r>
            <a:r>
              <a:rPr lang="de-DE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от</a:t>
            </a:r>
            <a:r>
              <a:rPr lang="de-DE" altLang="ru-RU" sz="1400" b="1" dirty="0">
                <a:solidFill>
                  <a:srgbClr val="000000"/>
                </a:solidFill>
              </a:rPr>
              <a:t> DGT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rgbClr val="000000"/>
                </a:solidFill>
              </a:rPr>
              <a:t>Клапан </a:t>
            </a:r>
            <a:r>
              <a:rPr lang="ru-RU" altLang="ru-RU" sz="1400" b="1" dirty="0">
                <a:solidFill>
                  <a:srgbClr val="000000"/>
                </a:solidFill>
              </a:rPr>
              <a:t>подачи  масла</a:t>
            </a:r>
            <a:r>
              <a:rPr lang="de-DE" altLang="ru-RU" sz="1400" b="1" dirty="0">
                <a:solidFill>
                  <a:srgbClr val="000000"/>
                </a:solidFill>
              </a:rPr>
              <a:t/>
            </a:r>
            <a:br>
              <a:rPr lang="de-DE" altLang="ru-RU" sz="1400" b="1" dirty="0">
                <a:solidFill>
                  <a:srgbClr val="000000"/>
                </a:solidFill>
              </a:rPr>
            </a:br>
            <a:r>
              <a:rPr lang="de-DE" altLang="ru-RU" sz="1400" b="1" dirty="0">
                <a:solidFill>
                  <a:srgbClr val="000000"/>
                </a:solidFill>
              </a:rPr>
              <a:t> 110°C </a:t>
            </a:r>
            <a:r>
              <a:rPr lang="ru-RU" altLang="ru-RU" sz="1400" b="1" dirty="0">
                <a:solidFill>
                  <a:srgbClr val="000000"/>
                </a:solidFill>
              </a:rPr>
              <a:t>вкл.</a:t>
            </a:r>
            <a:r>
              <a:rPr lang="de-DE" altLang="ru-RU" sz="1400" b="1" dirty="0">
                <a:solidFill>
                  <a:srgbClr val="000000"/>
                </a:solidFill>
              </a:rPr>
              <a:t> </a:t>
            </a:r>
            <a:r>
              <a:rPr lang="de-DE" altLang="ru-RU" sz="1400" b="1" dirty="0">
                <a:solidFill>
                  <a:srgbClr val="000000"/>
                </a:solidFill>
                <a:latin typeface="Wingdings 3" pitchFamily="18" charset="2"/>
              </a:rPr>
              <a:t>a</a:t>
            </a:r>
            <a:r>
              <a:rPr lang="de-DE" altLang="ru-RU" sz="1400" b="1" dirty="0">
                <a:solidFill>
                  <a:srgbClr val="000000"/>
                </a:solidFill>
              </a:rPr>
              <a:t> 100°C </a:t>
            </a:r>
            <a:r>
              <a:rPr lang="ru-RU" altLang="ru-RU" sz="1400" b="1" dirty="0">
                <a:solidFill>
                  <a:srgbClr val="000000"/>
                </a:solidFill>
              </a:rPr>
              <a:t>выкл.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251942" name="Line 69"/>
          <p:cNvSpPr>
            <a:spLocks noChangeShapeType="1"/>
          </p:cNvSpPr>
          <p:nvPr/>
        </p:nvSpPr>
        <p:spPr bwMode="auto">
          <a:xfrm flipH="1" flipV="1">
            <a:off x="1395046" y="5072063"/>
            <a:ext cx="51142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43" name="Line 70"/>
          <p:cNvSpPr>
            <a:spLocks noChangeShapeType="1"/>
          </p:cNvSpPr>
          <p:nvPr/>
        </p:nvSpPr>
        <p:spPr bwMode="auto">
          <a:xfrm>
            <a:off x="1395046" y="5084763"/>
            <a:ext cx="0" cy="144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44" name="Line 72"/>
          <p:cNvSpPr>
            <a:spLocks noChangeShapeType="1"/>
          </p:cNvSpPr>
          <p:nvPr/>
        </p:nvSpPr>
        <p:spPr bwMode="auto">
          <a:xfrm flipH="1">
            <a:off x="5193323" y="4779964"/>
            <a:ext cx="546589" cy="2190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225" name="Text Box 73"/>
          <p:cNvSpPr txBox="1">
            <a:spLocks noChangeArrowheads="1"/>
          </p:cNvSpPr>
          <p:nvPr/>
        </p:nvSpPr>
        <p:spPr bwMode="auto">
          <a:xfrm>
            <a:off x="5703278" y="4394786"/>
            <a:ext cx="1862504" cy="338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0000"/>
                </a:solidFill>
              </a:rPr>
              <a:t>Новый </a:t>
            </a:r>
            <a:r>
              <a:rPr lang="ru-RU" sz="1600" b="1" dirty="0" smtClean="0">
                <a:solidFill>
                  <a:srgbClr val="000000"/>
                </a:solidFill>
              </a:rPr>
              <a:t>адаптер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1946" name="Line 13"/>
          <p:cNvSpPr>
            <a:spLocks noChangeShapeType="1"/>
          </p:cNvSpPr>
          <p:nvPr/>
        </p:nvSpPr>
        <p:spPr bwMode="auto">
          <a:xfrm flipH="1">
            <a:off x="2089639" y="5265738"/>
            <a:ext cx="16120" cy="901700"/>
          </a:xfrm>
          <a:prstGeom prst="line">
            <a:avLst/>
          </a:prstGeom>
          <a:noFill/>
          <a:ln w="19050" cap="rnd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19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466" y="4679950"/>
            <a:ext cx="3824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hteck 71"/>
          <p:cNvSpPr/>
          <p:nvPr/>
        </p:nvSpPr>
        <p:spPr>
          <a:xfrm>
            <a:off x="3074377" y="4889500"/>
            <a:ext cx="2118946" cy="1423988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51950" name="Line 60"/>
          <p:cNvSpPr>
            <a:spLocks noChangeShapeType="1"/>
          </p:cNvSpPr>
          <p:nvPr/>
        </p:nvSpPr>
        <p:spPr bwMode="auto">
          <a:xfrm flipH="1">
            <a:off x="4535366" y="5619750"/>
            <a:ext cx="766396" cy="18573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1951" name="Line 69"/>
          <p:cNvSpPr>
            <a:spLocks noChangeShapeType="1"/>
          </p:cNvSpPr>
          <p:nvPr/>
        </p:nvSpPr>
        <p:spPr bwMode="auto">
          <a:xfrm flipH="1" flipV="1">
            <a:off x="2271346" y="5072063"/>
            <a:ext cx="105947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1952" name="Group 17"/>
          <p:cNvGrpSpPr>
            <a:grpSpLocks/>
          </p:cNvGrpSpPr>
          <p:nvPr/>
        </p:nvGrpSpPr>
        <p:grpSpPr bwMode="auto">
          <a:xfrm rot="-5400000">
            <a:off x="2276475" y="5792910"/>
            <a:ext cx="647700" cy="364881"/>
            <a:chOff x="4036" y="2841"/>
            <a:chExt cx="454" cy="317"/>
          </a:xfrm>
        </p:grpSpPr>
        <p:sp>
          <p:nvSpPr>
            <p:cNvPr id="251954" name="Line 18"/>
            <p:cNvSpPr>
              <a:spLocks noChangeShapeType="1"/>
            </p:cNvSpPr>
            <p:nvPr/>
          </p:nvSpPr>
          <p:spPr bwMode="auto">
            <a:xfrm>
              <a:off x="4036" y="3158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55" name="Line 19"/>
            <p:cNvSpPr>
              <a:spLocks noChangeShapeType="1"/>
            </p:cNvSpPr>
            <p:nvPr/>
          </p:nvSpPr>
          <p:spPr bwMode="auto">
            <a:xfrm flipH="1" flipV="1">
              <a:off x="4036" y="2841"/>
              <a:ext cx="182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56" name="Line 20"/>
            <p:cNvSpPr>
              <a:spLocks noChangeShapeType="1"/>
            </p:cNvSpPr>
            <p:nvPr/>
          </p:nvSpPr>
          <p:spPr bwMode="auto">
            <a:xfrm flipV="1">
              <a:off x="4036" y="2841"/>
              <a:ext cx="181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57" name="Line 21"/>
            <p:cNvSpPr>
              <a:spLocks noChangeShapeType="1"/>
            </p:cNvSpPr>
            <p:nvPr/>
          </p:nvSpPr>
          <p:spPr bwMode="auto">
            <a:xfrm flipH="1">
              <a:off x="4036" y="2841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58" name="Line 22"/>
            <p:cNvSpPr>
              <a:spLocks noChangeShapeType="1"/>
            </p:cNvSpPr>
            <p:nvPr/>
          </p:nvSpPr>
          <p:spPr bwMode="auto">
            <a:xfrm>
              <a:off x="4127" y="2999"/>
              <a:ext cx="1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1959" name="Rectangle 23"/>
            <p:cNvSpPr>
              <a:spLocks noChangeArrowheads="1"/>
            </p:cNvSpPr>
            <p:nvPr/>
          </p:nvSpPr>
          <p:spPr bwMode="auto">
            <a:xfrm>
              <a:off x="4286" y="2963"/>
              <a:ext cx="204" cy="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1960" name="Line 24"/>
            <p:cNvSpPr>
              <a:spLocks noChangeShapeType="1"/>
            </p:cNvSpPr>
            <p:nvPr/>
          </p:nvSpPr>
          <p:spPr bwMode="auto">
            <a:xfrm flipH="1">
              <a:off x="4376" y="2963"/>
              <a:ext cx="68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1953" name="Line 13"/>
          <p:cNvSpPr>
            <a:spLocks noChangeShapeType="1"/>
          </p:cNvSpPr>
          <p:nvPr/>
        </p:nvSpPr>
        <p:spPr bwMode="auto">
          <a:xfrm>
            <a:off x="2782766" y="6167438"/>
            <a:ext cx="1752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" name="Titel 17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en-US" dirty="0" smtClean="0"/>
              <a:t>CSH.3</a:t>
            </a:r>
            <a:br>
              <a:rPr lang="en-US" dirty="0" smtClean="0"/>
            </a:br>
            <a:r>
              <a:rPr lang="ru-RU" dirty="0" smtClean="0"/>
              <a:t>Адаптер для внешнего маслоохладителя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805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87526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" y="2517775"/>
            <a:ext cx="9140825" cy="428625"/>
          </a:xfrm>
        </p:spPr>
        <p:txBody>
          <a:bodyPr/>
          <a:lstStyle/>
          <a:p>
            <a:r>
              <a:rPr lang="ru-RU" dirty="0" smtClean="0"/>
              <a:t> Регулирование производительности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69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420688" y="200025"/>
            <a:ext cx="724535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4704" tIns="47352" rIns="94704" bIns="47352" anchor="ctr"/>
          <a:lstStyle/>
          <a:p>
            <a:endParaRPr lang="en-GB" sz="2800" dirty="0">
              <a:solidFill>
                <a:srgbClr val="5BAC26"/>
              </a:solidFill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355690" y="2128839"/>
            <a:ext cx="2324675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/>
              <a:t>Универсальность</a:t>
            </a:r>
            <a:r>
              <a:rPr lang="de-DE" sz="2000" dirty="0" smtClean="0"/>
              <a:t> </a:t>
            </a:r>
            <a:endParaRPr lang="de-DE" sz="2000" dirty="0"/>
          </a:p>
          <a:p>
            <a:pPr algn="ctr" eaLnBrk="0" hangingPunct="0"/>
            <a:endParaRPr lang="de-DE" sz="2000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255713" y="2514666"/>
            <a:ext cx="6508750" cy="13509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1342359" y="1109069"/>
            <a:ext cx="3333867" cy="904875"/>
            <a:chOff x="1488" y="864"/>
            <a:chExt cx="2274" cy="570"/>
          </a:xfrm>
        </p:grpSpPr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1488" y="864"/>
              <a:ext cx="2274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u="sng" dirty="0" smtClean="0"/>
                <a:t>4-</a:t>
              </a:r>
              <a:r>
                <a:rPr lang="ru-RU" sz="2000" u="sng" dirty="0" smtClean="0"/>
                <a:t>х ступ.</a:t>
              </a:r>
              <a:r>
                <a:rPr lang="en-GB" sz="2000" u="sng" dirty="0" smtClean="0"/>
                <a:t> </a:t>
              </a:r>
              <a:r>
                <a:rPr lang="ru-RU" sz="2000" u="sng" dirty="0" err="1" smtClean="0"/>
                <a:t>регулирирование</a:t>
              </a:r>
              <a:endParaRPr lang="en-GB" sz="2000" dirty="0"/>
            </a:p>
          </p:txBody>
        </p:sp>
        <p:sp>
          <p:nvSpPr>
            <p:cNvPr id="85002" name="Line 10"/>
            <p:cNvSpPr>
              <a:spLocks noChangeShapeType="1"/>
            </p:cNvSpPr>
            <p:nvPr/>
          </p:nvSpPr>
          <p:spPr bwMode="auto">
            <a:xfrm flipH="1" flipV="1">
              <a:off x="2256" y="1104"/>
              <a:ext cx="752" cy="3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5416565" y="1079500"/>
            <a:ext cx="3471462" cy="990600"/>
            <a:chOff x="3744" y="912"/>
            <a:chExt cx="2370" cy="624"/>
          </a:xfrm>
        </p:grpSpPr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4015" y="912"/>
              <a:ext cx="209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 u="sng" dirty="0" smtClean="0"/>
                <a:t>Плавное регулирование</a:t>
              </a:r>
              <a:endParaRPr lang="en-GB" sz="2000" dirty="0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 flipV="1">
              <a:off x="3744" y="1152"/>
              <a:ext cx="62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5018" name="Oval 26"/>
          <p:cNvSpPr>
            <a:spLocks noChangeArrowheads="1"/>
          </p:cNvSpPr>
          <p:nvPr/>
        </p:nvSpPr>
        <p:spPr bwMode="auto">
          <a:xfrm>
            <a:off x="3229008" y="1870075"/>
            <a:ext cx="2462213" cy="914400"/>
          </a:xfrm>
          <a:prstGeom prst="ellipse">
            <a:avLst/>
          </a:prstGeom>
          <a:noFill/>
          <a:ln w="762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5021" name="Picture 29" descr="mz-cs75-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676" y="2925829"/>
            <a:ext cx="3236913" cy="3354387"/>
          </a:xfrm>
          <a:prstGeom prst="rect">
            <a:avLst/>
          </a:prstGeom>
          <a:noFill/>
        </p:spPr>
      </p:pic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3186119" y="3516317"/>
            <a:ext cx="768199" cy="4430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285" tIns="44143" rIns="88285" bIns="44143">
            <a:spAutoFit/>
          </a:bodyPr>
          <a:lstStyle/>
          <a:p>
            <a:pPr defTabSz="882650" eaLnBrk="0" hangingPunct="0"/>
            <a:r>
              <a:rPr lang="de-DE" sz="2300" b="1" dirty="0">
                <a:solidFill>
                  <a:srgbClr val="3366FF"/>
                </a:solidFill>
              </a:rPr>
              <a:t>CR1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3205163" y="4467290"/>
            <a:ext cx="768199" cy="4430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285" tIns="44143" rIns="88285" bIns="44143">
            <a:spAutoFit/>
          </a:bodyPr>
          <a:lstStyle/>
          <a:p>
            <a:pPr defTabSz="882650" eaLnBrk="0" hangingPunct="0"/>
            <a:r>
              <a:rPr lang="de-DE" sz="2300" b="1">
                <a:solidFill>
                  <a:srgbClr val="3366FF"/>
                </a:solidFill>
              </a:rPr>
              <a:t>CR3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4837115" y="4460940"/>
            <a:ext cx="768199" cy="4430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285" tIns="44143" rIns="88285" bIns="44143">
            <a:spAutoFit/>
          </a:bodyPr>
          <a:lstStyle/>
          <a:p>
            <a:pPr defTabSz="882650" eaLnBrk="0" hangingPunct="0"/>
            <a:r>
              <a:rPr lang="de-DE" sz="2300" b="1">
                <a:solidFill>
                  <a:srgbClr val="3366FF"/>
                </a:solidFill>
              </a:rPr>
              <a:t>CR4</a:t>
            </a: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4845059" y="3500446"/>
            <a:ext cx="768199" cy="4430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8285" tIns="44143" rIns="88285" bIns="44143">
            <a:spAutoFit/>
          </a:bodyPr>
          <a:lstStyle/>
          <a:p>
            <a:pPr defTabSz="882650" eaLnBrk="0" hangingPunct="0"/>
            <a:r>
              <a:rPr lang="de-DE" sz="2300" b="1">
                <a:solidFill>
                  <a:srgbClr val="3366FF"/>
                </a:solidFill>
              </a:rPr>
              <a:t>CR2</a:t>
            </a:r>
          </a:p>
        </p:txBody>
      </p:sp>
      <p:grpSp>
        <p:nvGrpSpPr>
          <p:cNvPr id="85092" name="Group 100"/>
          <p:cNvGrpSpPr>
            <a:grpSpLocks/>
          </p:cNvGrpSpPr>
          <p:nvPr/>
        </p:nvGrpSpPr>
        <p:grpSpPr bwMode="auto">
          <a:xfrm>
            <a:off x="477033" y="2014604"/>
            <a:ext cx="2307143" cy="2033587"/>
            <a:chOff x="254" y="1619"/>
            <a:chExt cx="1575" cy="1281"/>
          </a:xfrm>
        </p:grpSpPr>
        <p:sp>
          <p:nvSpPr>
            <p:cNvPr id="85035" name="Rectangle 43"/>
            <p:cNvSpPr>
              <a:spLocks noChangeArrowheads="1"/>
            </p:cNvSpPr>
            <p:nvPr/>
          </p:nvSpPr>
          <p:spPr bwMode="auto">
            <a:xfrm>
              <a:off x="273" y="1619"/>
              <a:ext cx="1556" cy="1281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36" name="Rectangle 44"/>
            <p:cNvSpPr>
              <a:spLocks noChangeArrowheads="1"/>
            </p:cNvSpPr>
            <p:nvPr/>
          </p:nvSpPr>
          <p:spPr bwMode="auto">
            <a:xfrm>
              <a:off x="254" y="1619"/>
              <a:ext cx="15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  </a:t>
              </a:r>
              <a:r>
                <a:rPr lang="de-DE" b="1" dirty="0" smtClean="0">
                  <a:solidFill>
                    <a:srgbClr val="000000"/>
                  </a:solidFill>
                </a:rPr>
                <a:t>CR    </a:t>
              </a:r>
              <a:r>
                <a:rPr lang="de-DE" b="1" dirty="0">
                  <a:solidFill>
                    <a:srgbClr val="000000"/>
                  </a:solidFill>
                </a:rPr>
                <a:t>	1    2    3    4 </a:t>
              </a:r>
              <a:endParaRPr lang="de-DE" dirty="0"/>
            </a:p>
          </p:txBody>
        </p:sp>
        <p:sp>
          <p:nvSpPr>
            <p:cNvPr id="85037" name="Rectangle 45"/>
            <p:cNvSpPr>
              <a:spLocks noChangeArrowheads="1"/>
            </p:cNvSpPr>
            <p:nvPr/>
          </p:nvSpPr>
          <p:spPr bwMode="auto">
            <a:xfrm>
              <a:off x="343" y="1825"/>
              <a:ext cx="2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SU</a:t>
              </a:r>
              <a:endParaRPr lang="de-DE"/>
            </a:p>
          </p:txBody>
        </p:sp>
        <p:sp>
          <p:nvSpPr>
            <p:cNvPr id="85038" name="Rectangle 46"/>
            <p:cNvSpPr>
              <a:spLocks noChangeArrowheads="1"/>
            </p:cNvSpPr>
            <p:nvPr/>
          </p:nvSpPr>
          <p:spPr bwMode="auto">
            <a:xfrm>
              <a:off x="343" y="2032"/>
              <a:ext cx="3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25%*</a:t>
              </a:r>
              <a:endParaRPr lang="de-DE"/>
            </a:p>
          </p:txBody>
        </p:sp>
        <p:sp>
          <p:nvSpPr>
            <p:cNvPr id="85039" name="Rectangle 47"/>
            <p:cNvSpPr>
              <a:spLocks noChangeArrowheads="1"/>
            </p:cNvSpPr>
            <p:nvPr/>
          </p:nvSpPr>
          <p:spPr bwMode="auto">
            <a:xfrm>
              <a:off x="343" y="2239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50%</a:t>
              </a:r>
              <a:endParaRPr lang="de-DE"/>
            </a:p>
          </p:txBody>
        </p:sp>
        <p:sp>
          <p:nvSpPr>
            <p:cNvPr id="85040" name="Rectangle 48"/>
            <p:cNvSpPr>
              <a:spLocks noChangeArrowheads="1"/>
            </p:cNvSpPr>
            <p:nvPr/>
          </p:nvSpPr>
          <p:spPr bwMode="auto">
            <a:xfrm>
              <a:off x="343" y="2446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75%</a:t>
              </a:r>
              <a:endParaRPr lang="de-DE"/>
            </a:p>
          </p:txBody>
        </p:sp>
        <p:sp>
          <p:nvSpPr>
            <p:cNvPr id="85041" name="Rectangle 49"/>
            <p:cNvSpPr>
              <a:spLocks noChangeArrowheads="1"/>
            </p:cNvSpPr>
            <p:nvPr/>
          </p:nvSpPr>
          <p:spPr bwMode="auto">
            <a:xfrm>
              <a:off x="343" y="2652"/>
              <a:ext cx="4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100%</a:t>
              </a:r>
              <a:endParaRPr lang="de-DE"/>
            </a:p>
          </p:txBody>
        </p:sp>
        <p:sp>
          <p:nvSpPr>
            <p:cNvPr id="85042" name="Oval 50"/>
            <p:cNvSpPr>
              <a:spLocks noChangeArrowheads="1"/>
            </p:cNvSpPr>
            <p:nvPr/>
          </p:nvSpPr>
          <p:spPr bwMode="auto">
            <a:xfrm>
              <a:off x="1112" y="2247"/>
              <a:ext cx="132" cy="13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3" name="Freeform 51"/>
            <p:cNvSpPr>
              <a:spLocks/>
            </p:cNvSpPr>
            <p:nvPr/>
          </p:nvSpPr>
          <p:spPr bwMode="auto">
            <a:xfrm>
              <a:off x="1107" y="2242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8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8"/>
                </a:cxn>
                <a:cxn ang="0">
                  <a:pos x="99" y="134"/>
                </a:cxn>
                <a:cxn ang="0">
                  <a:pos x="109" y="128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90"/>
                </a:cxn>
                <a:cxn ang="0">
                  <a:pos x="139" y="75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4"/>
                </a:cxn>
                <a:cxn ang="0">
                  <a:pos x="104" y="9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2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8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8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3"/>
                  </a:lnTo>
                  <a:lnTo>
                    <a:pt x="26" y="126"/>
                  </a:lnTo>
                  <a:lnTo>
                    <a:pt x="28" y="128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8"/>
                  </a:lnTo>
                  <a:lnTo>
                    <a:pt x="89" y="138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8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100"/>
                  </a:lnTo>
                  <a:lnTo>
                    <a:pt x="134" y="96"/>
                  </a:lnTo>
                  <a:lnTo>
                    <a:pt x="137" y="90"/>
                  </a:lnTo>
                  <a:lnTo>
                    <a:pt x="137" y="86"/>
                  </a:lnTo>
                  <a:lnTo>
                    <a:pt x="139" y="85"/>
                  </a:lnTo>
                  <a:lnTo>
                    <a:pt x="139" y="75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2"/>
                  </a:lnTo>
                  <a:lnTo>
                    <a:pt x="137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4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9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9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1" y="32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2"/>
                  </a:lnTo>
                  <a:lnTo>
                    <a:pt x="124" y="45"/>
                  </a:lnTo>
                  <a:lnTo>
                    <a:pt x="127" y="52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8"/>
                  </a:lnTo>
                  <a:lnTo>
                    <a:pt x="51" y="128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103"/>
                  </a:lnTo>
                  <a:lnTo>
                    <a:pt x="16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4" name="Oval 52"/>
            <p:cNvSpPr>
              <a:spLocks noChangeArrowheads="1"/>
            </p:cNvSpPr>
            <p:nvPr/>
          </p:nvSpPr>
          <p:spPr bwMode="auto">
            <a:xfrm>
              <a:off x="867" y="2041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5" name="Freeform 53"/>
            <p:cNvSpPr>
              <a:spLocks/>
            </p:cNvSpPr>
            <p:nvPr/>
          </p:nvSpPr>
          <p:spPr bwMode="auto">
            <a:xfrm>
              <a:off x="862" y="2036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8"/>
                </a:cxn>
                <a:cxn ang="0">
                  <a:pos x="76" y="138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8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7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6" y="14"/>
                </a:cxn>
                <a:cxn ang="0">
                  <a:pos x="58" y="9"/>
                </a:cxn>
                <a:cxn ang="0">
                  <a:pos x="84" y="11"/>
                </a:cxn>
                <a:cxn ang="0">
                  <a:pos x="98" y="14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8"/>
                  </a:lnTo>
                  <a:lnTo>
                    <a:pt x="66" y="138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8"/>
                  </a:lnTo>
                  <a:lnTo>
                    <a:pt x="86" y="138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5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9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71" y="9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7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5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6" name="Oval 54"/>
            <p:cNvSpPr>
              <a:spLocks noChangeArrowheads="1"/>
            </p:cNvSpPr>
            <p:nvPr/>
          </p:nvSpPr>
          <p:spPr bwMode="auto">
            <a:xfrm>
              <a:off x="1112" y="2041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7" name="Freeform 55"/>
            <p:cNvSpPr>
              <a:spLocks/>
            </p:cNvSpPr>
            <p:nvPr/>
          </p:nvSpPr>
          <p:spPr bwMode="auto">
            <a:xfrm>
              <a:off x="1107" y="2036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0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8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5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4"/>
                </a:cxn>
                <a:cxn ang="0">
                  <a:pos x="122" y="24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1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19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7"/>
                </a:cxn>
                <a:cxn ang="0">
                  <a:pos x="15" y="44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81" y="9"/>
                </a:cxn>
                <a:cxn ang="0">
                  <a:pos x="92" y="14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4"/>
                </a:cxn>
                <a:cxn ang="0">
                  <a:pos x="129" y="57"/>
                </a:cxn>
                <a:cxn ang="0">
                  <a:pos x="131" y="67"/>
                </a:cxn>
                <a:cxn ang="0">
                  <a:pos x="127" y="82"/>
                </a:cxn>
                <a:cxn ang="0">
                  <a:pos x="124" y="95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0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5"/>
                </a:cxn>
                <a:cxn ang="0">
                  <a:pos x="11" y="82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1" y="109"/>
                  </a:lnTo>
                  <a:lnTo>
                    <a:pt x="13" y="110"/>
                  </a:lnTo>
                  <a:lnTo>
                    <a:pt x="15" y="114"/>
                  </a:lnTo>
                  <a:lnTo>
                    <a:pt x="21" y="120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8" y="127"/>
                  </a:lnTo>
                  <a:lnTo>
                    <a:pt x="35" y="130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8"/>
                  </a:lnTo>
                  <a:lnTo>
                    <a:pt x="64" y="138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8"/>
                  </a:lnTo>
                  <a:lnTo>
                    <a:pt x="84" y="138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0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0"/>
                  </a:lnTo>
                  <a:lnTo>
                    <a:pt x="119" y="119"/>
                  </a:lnTo>
                  <a:lnTo>
                    <a:pt x="121" y="115"/>
                  </a:lnTo>
                  <a:lnTo>
                    <a:pt x="127" y="109"/>
                  </a:lnTo>
                  <a:lnTo>
                    <a:pt x="129" y="105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5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7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4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4"/>
                  </a:lnTo>
                  <a:lnTo>
                    <a:pt x="121" y="21"/>
                  </a:lnTo>
                  <a:lnTo>
                    <a:pt x="114" y="14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9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6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7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9"/>
                  </a:lnTo>
                  <a:lnTo>
                    <a:pt x="69" y="9"/>
                  </a:lnTo>
                  <a:lnTo>
                    <a:pt x="81" y="9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19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4"/>
                  </a:lnTo>
                  <a:lnTo>
                    <a:pt x="124" y="41"/>
                  </a:lnTo>
                  <a:lnTo>
                    <a:pt x="124" y="44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7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7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2"/>
                  </a:lnTo>
                  <a:lnTo>
                    <a:pt x="127" y="86"/>
                  </a:lnTo>
                  <a:lnTo>
                    <a:pt x="124" y="92"/>
                  </a:lnTo>
                  <a:lnTo>
                    <a:pt x="124" y="95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0"/>
                  </a:lnTo>
                  <a:lnTo>
                    <a:pt x="71" y="130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8" name="Oval 56"/>
            <p:cNvSpPr>
              <a:spLocks noChangeArrowheads="1"/>
            </p:cNvSpPr>
            <p:nvPr/>
          </p:nvSpPr>
          <p:spPr bwMode="auto">
            <a:xfrm>
              <a:off x="1360" y="1850"/>
              <a:ext cx="134" cy="13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49" name="Freeform 57"/>
            <p:cNvSpPr>
              <a:spLocks/>
            </p:cNvSpPr>
            <p:nvPr/>
          </p:nvSpPr>
          <p:spPr bwMode="auto">
            <a:xfrm>
              <a:off x="1355" y="1845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8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8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100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9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2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8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6" y="113"/>
                </a:cxn>
                <a:cxn ang="0">
                  <a:pos x="16" y="100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5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8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5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0" name="Oval 58"/>
            <p:cNvSpPr>
              <a:spLocks noChangeArrowheads="1"/>
            </p:cNvSpPr>
            <p:nvPr/>
          </p:nvSpPr>
          <p:spPr bwMode="auto">
            <a:xfrm>
              <a:off x="1360" y="266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1" name="Freeform 59"/>
            <p:cNvSpPr>
              <a:spLocks/>
            </p:cNvSpPr>
            <p:nvPr/>
          </p:nvSpPr>
          <p:spPr bwMode="auto">
            <a:xfrm>
              <a:off x="1355" y="2664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3"/>
                </a:cxn>
                <a:cxn ang="0">
                  <a:pos x="16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2" name="Oval 60"/>
            <p:cNvSpPr>
              <a:spLocks noChangeArrowheads="1"/>
            </p:cNvSpPr>
            <p:nvPr/>
          </p:nvSpPr>
          <p:spPr bwMode="auto">
            <a:xfrm>
              <a:off x="1360" y="2041"/>
              <a:ext cx="134" cy="1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3" name="Freeform 61"/>
            <p:cNvSpPr>
              <a:spLocks/>
            </p:cNvSpPr>
            <p:nvPr/>
          </p:nvSpPr>
          <p:spPr bwMode="auto">
            <a:xfrm>
              <a:off x="1355" y="2036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8"/>
                </a:cxn>
                <a:cxn ang="0">
                  <a:pos x="76" y="138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7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4"/>
                </a:cxn>
                <a:cxn ang="0">
                  <a:pos x="58" y="9"/>
                </a:cxn>
                <a:cxn ang="0">
                  <a:pos x="84" y="11"/>
                </a:cxn>
                <a:cxn ang="0">
                  <a:pos x="98" y="14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69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8"/>
                  </a:lnTo>
                  <a:lnTo>
                    <a:pt x="66" y="138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8"/>
                  </a:lnTo>
                  <a:lnTo>
                    <a:pt x="86" y="138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5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4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9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9"/>
                  </a:lnTo>
                  <a:lnTo>
                    <a:pt x="71" y="9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7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5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4" name="Oval 62"/>
            <p:cNvSpPr>
              <a:spLocks noChangeArrowheads="1"/>
            </p:cNvSpPr>
            <p:nvPr/>
          </p:nvSpPr>
          <p:spPr bwMode="auto">
            <a:xfrm>
              <a:off x="1360" y="2247"/>
              <a:ext cx="134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5" name="Freeform 63"/>
            <p:cNvSpPr>
              <a:spLocks/>
            </p:cNvSpPr>
            <p:nvPr/>
          </p:nvSpPr>
          <p:spPr bwMode="auto">
            <a:xfrm>
              <a:off x="1355" y="2242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8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8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100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2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8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6" y="113"/>
                </a:cxn>
                <a:cxn ang="0">
                  <a:pos x="16" y="100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8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4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7" name="Oval 65"/>
            <p:cNvSpPr>
              <a:spLocks noChangeArrowheads="1"/>
            </p:cNvSpPr>
            <p:nvPr/>
          </p:nvSpPr>
          <p:spPr bwMode="auto">
            <a:xfrm>
              <a:off x="867" y="2247"/>
              <a:ext cx="134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8" name="Freeform 66"/>
            <p:cNvSpPr>
              <a:spLocks/>
            </p:cNvSpPr>
            <p:nvPr/>
          </p:nvSpPr>
          <p:spPr bwMode="auto">
            <a:xfrm>
              <a:off x="862" y="2242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8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8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100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2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8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7" y="113"/>
                </a:cxn>
                <a:cxn ang="0">
                  <a:pos x="17" y="100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59" name="Oval 67"/>
            <p:cNvSpPr>
              <a:spLocks noChangeArrowheads="1"/>
            </p:cNvSpPr>
            <p:nvPr/>
          </p:nvSpPr>
          <p:spPr bwMode="auto">
            <a:xfrm>
              <a:off x="1112" y="2454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0" name="Freeform 68"/>
            <p:cNvSpPr>
              <a:spLocks/>
            </p:cNvSpPr>
            <p:nvPr/>
          </p:nvSpPr>
          <p:spPr bwMode="auto">
            <a:xfrm>
              <a:off x="1107" y="2449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2"/>
                  </a:lnTo>
                  <a:lnTo>
                    <a:pt x="26" y="126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99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1" name="Oval 69"/>
            <p:cNvSpPr>
              <a:spLocks noChangeArrowheads="1"/>
            </p:cNvSpPr>
            <p:nvPr/>
          </p:nvSpPr>
          <p:spPr bwMode="auto">
            <a:xfrm>
              <a:off x="867" y="2454"/>
              <a:ext cx="134" cy="1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2" name="Freeform 70"/>
            <p:cNvSpPr>
              <a:spLocks/>
            </p:cNvSpPr>
            <p:nvPr/>
          </p:nvSpPr>
          <p:spPr bwMode="auto">
            <a:xfrm>
              <a:off x="862" y="2449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3" name="Oval 71"/>
            <p:cNvSpPr>
              <a:spLocks noChangeArrowheads="1"/>
            </p:cNvSpPr>
            <p:nvPr/>
          </p:nvSpPr>
          <p:spPr bwMode="auto">
            <a:xfrm>
              <a:off x="867" y="266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4" name="Freeform 72"/>
            <p:cNvSpPr>
              <a:spLocks/>
            </p:cNvSpPr>
            <p:nvPr/>
          </p:nvSpPr>
          <p:spPr bwMode="auto">
            <a:xfrm>
              <a:off x="862" y="2664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5" name="Oval 73"/>
            <p:cNvSpPr>
              <a:spLocks noChangeArrowheads="1"/>
            </p:cNvSpPr>
            <p:nvPr/>
          </p:nvSpPr>
          <p:spPr bwMode="auto">
            <a:xfrm>
              <a:off x="1360" y="245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6" name="Freeform 74"/>
            <p:cNvSpPr>
              <a:spLocks/>
            </p:cNvSpPr>
            <p:nvPr/>
          </p:nvSpPr>
          <p:spPr bwMode="auto">
            <a:xfrm>
              <a:off x="1355" y="2449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3"/>
                </a:cxn>
                <a:cxn ang="0">
                  <a:pos x="16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7" name="Oval 75"/>
            <p:cNvSpPr>
              <a:spLocks noChangeArrowheads="1"/>
            </p:cNvSpPr>
            <p:nvPr/>
          </p:nvSpPr>
          <p:spPr bwMode="auto">
            <a:xfrm>
              <a:off x="1112" y="2669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8" name="Freeform 76"/>
            <p:cNvSpPr>
              <a:spLocks/>
            </p:cNvSpPr>
            <p:nvPr/>
          </p:nvSpPr>
          <p:spPr bwMode="auto">
            <a:xfrm>
              <a:off x="1107" y="2664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5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2"/>
                  </a:lnTo>
                  <a:lnTo>
                    <a:pt x="26" y="126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5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99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9" name="Oval 77"/>
            <p:cNvSpPr>
              <a:spLocks noChangeArrowheads="1"/>
            </p:cNvSpPr>
            <p:nvPr/>
          </p:nvSpPr>
          <p:spPr bwMode="auto">
            <a:xfrm>
              <a:off x="867" y="1850"/>
              <a:ext cx="134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0" name="Freeform 78"/>
            <p:cNvSpPr>
              <a:spLocks/>
            </p:cNvSpPr>
            <p:nvPr/>
          </p:nvSpPr>
          <p:spPr bwMode="auto">
            <a:xfrm>
              <a:off x="862" y="1845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8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8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100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9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2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8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7" y="113"/>
                </a:cxn>
                <a:cxn ang="0">
                  <a:pos x="17" y="100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5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5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6" y="19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1" name="Freeform 79"/>
            <p:cNvSpPr>
              <a:spLocks/>
            </p:cNvSpPr>
            <p:nvPr/>
          </p:nvSpPr>
          <p:spPr bwMode="auto">
            <a:xfrm>
              <a:off x="1671" y="2666"/>
              <a:ext cx="68" cy="13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3" y="137"/>
                </a:cxn>
                <a:cxn ang="0">
                  <a:pos x="26" y="134"/>
                </a:cxn>
                <a:cxn ang="0">
                  <a:pos x="38" y="127"/>
                </a:cxn>
                <a:cxn ang="0">
                  <a:pos x="49" y="119"/>
                </a:cxn>
                <a:cxn ang="0">
                  <a:pos x="58" y="109"/>
                </a:cxn>
                <a:cxn ang="0">
                  <a:pos x="68" y="86"/>
                </a:cxn>
                <a:cxn ang="0">
                  <a:pos x="68" y="58"/>
                </a:cxn>
                <a:cxn ang="0">
                  <a:pos x="63" y="44"/>
                </a:cxn>
                <a:cxn ang="0">
                  <a:pos x="53" y="26"/>
                </a:cxn>
                <a:cxn ang="0">
                  <a:pos x="38" y="13"/>
                </a:cxn>
                <a:cxn ang="0">
                  <a:pos x="20" y="3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0" y="139"/>
                </a:cxn>
              </a:cxnLst>
              <a:rect l="0" t="0" r="r" b="b"/>
              <a:pathLst>
                <a:path w="68" h="139">
                  <a:moveTo>
                    <a:pt x="0" y="139"/>
                  </a:moveTo>
                  <a:lnTo>
                    <a:pt x="13" y="137"/>
                  </a:lnTo>
                  <a:lnTo>
                    <a:pt x="26" y="134"/>
                  </a:lnTo>
                  <a:lnTo>
                    <a:pt x="38" y="127"/>
                  </a:lnTo>
                  <a:lnTo>
                    <a:pt x="49" y="119"/>
                  </a:lnTo>
                  <a:lnTo>
                    <a:pt x="58" y="109"/>
                  </a:lnTo>
                  <a:lnTo>
                    <a:pt x="68" y="86"/>
                  </a:lnTo>
                  <a:lnTo>
                    <a:pt x="68" y="58"/>
                  </a:lnTo>
                  <a:lnTo>
                    <a:pt x="63" y="44"/>
                  </a:lnTo>
                  <a:lnTo>
                    <a:pt x="53" y="26"/>
                  </a:lnTo>
                  <a:lnTo>
                    <a:pt x="38" y="13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6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2" name="Freeform 80"/>
            <p:cNvSpPr>
              <a:spLocks/>
            </p:cNvSpPr>
            <p:nvPr/>
          </p:nvSpPr>
          <p:spPr bwMode="auto">
            <a:xfrm>
              <a:off x="1611" y="2667"/>
              <a:ext cx="66" cy="1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2" y="4"/>
                </a:cxn>
                <a:cxn ang="0">
                  <a:pos x="30" y="10"/>
                </a:cxn>
                <a:cxn ang="0">
                  <a:pos x="20" y="19"/>
                </a:cxn>
                <a:cxn ang="0">
                  <a:pos x="12" y="30"/>
                </a:cxn>
                <a:cxn ang="0">
                  <a:pos x="5" y="42"/>
                </a:cxn>
                <a:cxn ang="0">
                  <a:pos x="2" y="53"/>
                </a:cxn>
                <a:cxn ang="0">
                  <a:pos x="0" y="67"/>
                </a:cxn>
                <a:cxn ang="0">
                  <a:pos x="2" y="80"/>
                </a:cxn>
                <a:cxn ang="0">
                  <a:pos x="5" y="93"/>
                </a:cxn>
                <a:cxn ang="0">
                  <a:pos x="15" y="111"/>
                </a:cxn>
                <a:cxn ang="0">
                  <a:pos x="30" y="126"/>
                </a:cxn>
                <a:cxn ang="0">
                  <a:pos x="47" y="134"/>
                </a:cxn>
                <a:cxn ang="0">
                  <a:pos x="66" y="138"/>
                </a:cxn>
                <a:cxn ang="0">
                  <a:pos x="66" y="68"/>
                </a:cxn>
                <a:cxn ang="0">
                  <a:pos x="65" y="0"/>
                </a:cxn>
              </a:cxnLst>
              <a:rect l="0" t="0" r="r" b="b"/>
              <a:pathLst>
                <a:path w="66" h="138">
                  <a:moveTo>
                    <a:pt x="65" y="0"/>
                  </a:moveTo>
                  <a:lnTo>
                    <a:pt x="42" y="4"/>
                  </a:lnTo>
                  <a:lnTo>
                    <a:pt x="30" y="10"/>
                  </a:lnTo>
                  <a:lnTo>
                    <a:pt x="20" y="19"/>
                  </a:lnTo>
                  <a:lnTo>
                    <a:pt x="12" y="30"/>
                  </a:lnTo>
                  <a:lnTo>
                    <a:pt x="5" y="42"/>
                  </a:lnTo>
                  <a:lnTo>
                    <a:pt x="2" y="53"/>
                  </a:lnTo>
                  <a:lnTo>
                    <a:pt x="0" y="67"/>
                  </a:lnTo>
                  <a:lnTo>
                    <a:pt x="2" y="80"/>
                  </a:lnTo>
                  <a:lnTo>
                    <a:pt x="5" y="93"/>
                  </a:lnTo>
                  <a:lnTo>
                    <a:pt x="15" y="111"/>
                  </a:lnTo>
                  <a:lnTo>
                    <a:pt x="30" y="126"/>
                  </a:lnTo>
                  <a:lnTo>
                    <a:pt x="47" y="134"/>
                  </a:lnTo>
                  <a:lnTo>
                    <a:pt x="66" y="138"/>
                  </a:lnTo>
                  <a:lnTo>
                    <a:pt x="66" y="6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3" name="Freeform 81"/>
            <p:cNvSpPr>
              <a:spLocks/>
            </p:cNvSpPr>
            <p:nvPr/>
          </p:nvSpPr>
          <p:spPr bwMode="auto">
            <a:xfrm>
              <a:off x="1606" y="2664"/>
              <a:ext cx="143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9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2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5" y="121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5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4" name="Oval 82"/>
            <p:cNvSpPr>
              <a:spLocks noChangeArrowheads="1"/>
            </p:cNvSpPr>
            <p:nvPr/>
          </p:nvSpPr>
          <p:spPr bwMode="auto">
            <a:xfrm>
              <a:off x="1112" y="1850"/>
              <a:ext cx="132" cy="13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75" name="Freeform 83"/>
            <p:cNvSpPr>
              <a:spLocks/>
            </p:cNvSpPr>
            <p:nvPr/>
          </p:nvSpPr>
          <p:spPr bwMode="auto">
            <a:xfrm>
              <a:off x="1107" y="1845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100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8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8"/>
                </a:cxn>
                <a:cxn ang="0">
                  <a:pos x="99" y="134"/>
                </a:cxn>
                <a:cxn ang="0">
                  <a:pos x="109" y="128"/>
                </a:cxn>
                <a:cxn ang="0">
                  <a:pos x="121" y="116"/>
                </a:cxn>
                <a:cxn ang="0">
                  <a:pos x="131" y="105"/>
                </a:cxn>
                <a:cxn ang="0">
                  <a:pos x="137" y="90"/>
                </a:cxn>
                <a:cxn ang="0">
                  <a:pos x="139" y="75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4"/>
                </a:cxn>
                <a:cxn ang="0">
                  <a:pos x="104" y="9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2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8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8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05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3"/>
                  </a:lnTo>
                  <a:lnTo>
                    <a:pt x="26" y="126"/>
                  </a:lnTo>
                  <a:lnTo>
                    <a:pt x="28" y="128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8"/>
                  </a:lnTo>
                  <a:lnTo>
                    <a:pt x="51" y="138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8"/>
                  </a:lnTo>
                  <a:lnTo>
                    <a:pt x="89" y="138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8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4" y="96"/>
                  </a:lnTo>
                  <a:lnTo>
                    <a:pt x="137" y="90"/>
                  </a:lnTo>
                  <a:lnTo>
                    <a:pt x="137" y="86"/>
                  </a:lnTo>
                  <a:lnTo>
                    <a:pt x="139" y="85"/>
                  </a:lnTo>
                  <a:lnTo>
                    <a:pt x="139" y="75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2"/>
                  </a:lnTo>
                  <a:lnTo>
                    <a:pt x="137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4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9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9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1" y="32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9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9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2"/>
                  </a:lnTo>
                  <a:lnTo>
                    <a:pt x="124" y="45"/>
                  </a:lnTo>
                  <a:lnTo>
                    <a:pt x="127" y="52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100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8"/>
                  </a:lnTo>
                  <a:lnTo>
                    <a:pt x="51" y="128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5"/>
                  </a:lnTo>
                  <a:lnTo>
                    <a:pt x="18" y="103"/>
                  </a:lnTo>
                  <a:lnTo>
                    <a:pt x="16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076" name="Group 84"/>
            <p:cNvGrpSpPr>
              <a:grpSpLocks/>
            </p:cNvGrpSpPr>
            <p:nvPr/>
          </p:nvGrpSpPr>
          <p:grpSpPr bwMode="auto">
            <a:xfrm>
              <a:off x="1606" y="1845"/>
              <a:ext cx="143" cy="141"/>
              <a:chOff x="1797" y="1615"/>
              <a:chExt cx="143" cy="141"/>
            </a:xfrm>
          </p:grpSpPr>
          <p:sp>
            <p:nvSpPr>
              <p:cNvPr id="85077" name="Oval 85"/>
              <p:cNvSpPr>
                <a:spLocks noChangeArrowheads="1"/>
              </p:cNvSpPr>
              <p:nvPr/>
            </p:nvSpPr>
            <p:spPr bwMode="auto">
              <a:xfrm>
                <a:off x="1802" y="1620"/>
                <a:ext cx="134" cy="13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078" name="Freeform 86"/>
              <p:cNvSpPr>
                <a:spLocks/>
              </p:cNvSpPr>
              <p:nvPr/>
            </p:nvSpPr>
            <p:spPr bwMode="auto">
              <a:xfrm>
                <a:off x="1797" y="1615"/>
                <a:ext cx="143" cy="141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5" y="100"/>
                  </a:cxn>
                  <a:cxn ang="0">
                    <a:pos x="12" y="109"/>
                  </a:cxn>
                  <a:cxn ang="0">
                    <a:pos x="23" y="121"/>
                  </a:cxn>
                  <a:cxn ang="0">
                    <a:pos x="35" y="131"/>
                  </a:cxn>
                  <a:cxn ang="0">
                    <a:pos x="50" y="138"/>
                  </a:cxn>
                  <a:cxn ang="0">
                    <a:pos x="66" y="139"/>
                  </a:cxn>
                  <a:cxn ang="0">
                    <a:pos x="76" y="139"/>
                  </a:cxn>
                  <a:cxn ang="0">
                    <a:pos x="91" y="138"/>
                  </a:cxn>
                  <a:cxn ang="0">
                    <a:pos x="106" y="131"/>
                  </a:cxn>
                  <a:cxn ang="0">
                    <a:pos x="118" y="121"/>
                  </a:cxn>
                  <a:cxn ang="0">
                    <a:pos x="129" y="109"/>
                  </a:cxn>
                  <a:cxn ang="0">
                    <a:pos x="136" y="100"/>
                  </a:cxn>
                  <a:cxn ang="0">
                    <a:pos x="139" y="86"/>
                  </a:cxn>
                  <a:cxn ang="0">
                    <a:pos x="143" y="71"/>
                  </a:cxn>
                  <a:cxn ang="0">
                    <a:pos x="141" y="55"/>
                  </a:cxn>
                  <a:cxn ang="0">
                    <a:pos x="136" y="42"/>
                  </a:cxn>
                  <a:cxn ang="0">
                    <a:pos x="129" y="28"/>
                  </a:cxn>
                  <a:cxn ang="0">
                    <a:pos x="123" y="22"/>
                  </a:cxn>
                  <a:cxn ang="0">
                    <a:pos x="111" y="12"/>
                  </a:cxn>
                  <a:cxn ang="0">
                    <a:pos x="101" y="5"/>
                  </a:cxn>
                  <a:cxn ang="0">
                    <a:pos x="88" y="2"/>
                  </a:cxn>
                  <a:cxn ang="0">
                    <a:pos x="53" y="2"/>
                  </a:cxn>
                  <a:cxn ang="0">
                    <a:pos x="40" y="5"/>
                  </a:cxn>
                  <a:cxn ang="0">
                    <a:pos x="30" y="12"/>
                  </a:cxn>
                  <a:cxn ang="0">
                    <a:pos x="19" y="22"/>
                  </a:cxn>
                  <a:cxn ang="0">
                    <a:pos x="12" y="28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10" y="58"/>
                  </a:cxn>
                  <a:cxn ang="0">
                    <a:pos x="15" y="45"/>
                  </a:cxn>
                  <a:cxn ang="0">
                    <a:pos x="20" y="33"/>
                  </a:cxn>
                  <a:cxn ang="0">
                    <a:pos x="32" y="22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8" y="10"/>
                  </a:cxn>
                  <a:cxn ang="0">
                    <a:pos x="85" y="12"/>
                  </a:cxn>
                  <a:cxn ang="0">
                    <a:pos x="98" y="15"/>
                  </a:cxn>
                  <a:cxn ang="0">
                    <a:pos x="105" y="19"/>
                  </a:cxn>
                  <a:cxn ang="0">
                    <a:pos x="116" y="28"/>
                  </a:cxn>
                  <a:cxn ang="0">
                    <a:pos x="123" y="35"/>
                  </a:cxn>
                  <a:cxn ang="0">
                    <a:pos x="129" y="52"/>
                  </a:cxn>
                  <a:cxn ang="0">
                    <a:pos x="131" y="65"/>
                  </a:cxn>
                  <a:cxn ang="0">
                    <a:pos x="131" y="71"/>
                  </a:cxn>
                  <a:cxn ang="0">
                    <a:pos x="129" y="86"/>
                  </a:cxn>
                  <a:cxn ang="0">
                    <a:pos x="126" y="98"/>
                  </a:cxn>
                  <a:cxn ang="0">
                    <a:pos x="116" y="109"/>
                  </a:cxn>
                  <a:cxn ang="0">
                    <a:pos x="105" y="121"/>
                  </a:cxn>
                  <a:cxn ang="0">
                    <a:pos x="98" y="124"/>
                  </a:cxn>
                  <a:cxn ang="0">
                    <a:pos x="85" y="128"/>
                  </a:cxn>
                  <a:cxn ang="0">
                    <a:pos x="70" y="131"/>
                  </a:cxn>
                  <a:cxn ang="0">
                    <a:pos x="58" y="129"/>
                  </a:cxn>
                  <a:cxn ang="0">
                    <a:pos x="47" y="124"/>
                  </a:cxn>
                  <a:cxn ang="0">
                    <a:pos x="40" y="123"/>
                  </a:cxn>
                  <a:cxn ang="0">
                    <a:pos x="27" y="113"/>
                  </a:cxn>
                  <a:cxn ang="0">
                    <a:pos x="17" y="100"/>
                  </a:cxn>
                  <a:cxn ang="0">
                    <a:pos x="15" y="93"/>
                  </a:cxn>
                  <a:cxn ang="0">
                    <a:pos x="10" y="81"/>
                  </a:cxn>
                </a:cxnLst>
                <a:rect l="0" t="0" r="r" b="b"/>
                <a:pathLst>
                  <a:path w="143" h="141">
                    <a:moveTo>
                      <a:pt x="0" y="70"/>
                    </a:moveTo>
                    <a:lnTo>
                      <a:pt x="0" y="85"/>
                    </a:lnTo>
                    <a:lnTo>
                      <a:pt x="2" y="86"/>
                    </a:lnTo>
                    <a:lnTo>
                      <a:pt x="2" y="90"/>
                    </a:lnTo>
                    <a:lnTo>
                      <a:pt x="5" y="96"/>
                    </a:lnTo>
                    <a:lnTo>
                      <a:pt x="5" y="100"/>
                    </a:lnTo>
                    <a:lnTo>
                      <a:pt x="9" y="105"/>
                    </a:lnTo>
                    <a:lnTo>
                      <a:pt x="10" y="106"/>
                    </a:lnTo>
                    <a:lnTo>
                      <a:pt x="12" y="109"/>
                    </a:lnTo>
                    <a:lnTo>
                      <a:pt x="19" y="116"/>
                    </a:lnTo>
                    <a:lnTo>
                      <a:pt x="20" y="119"/>
                    </a:lnTo>
                    <a:lnTo>
                      <a:pt x="23" y="121"/>
                    </a:lnTo>
                    <a:lnTo>
                      <a:pt x="30" y="128"/>
                    </a:lnTo>
                    <a:lnTo>
                      <a:pt x="33" y="129"/>
                    </a:lnTo>
                    <a:lnTo>
                      <a:pt x="35" y="131"/>
                    </a:lnTo>
                    <a:lnTo>
                      <a:pt x="40" y="134"/>
                    </a:lnTo>
                    <a:lnTo>
                      <a:pt x="43" y="134"/>
                    </a:lnTo>
                    <a:lnTo>
                      <a:pt x="50" y="138"/>
                    </a:lnTo>
                    <a:lnTo>
                      <a:pt x="53" y="138"/>
                    </a:lnTo>
                    <a:lnTo>
                      <a:pt x="55" y="139"/>
                    </a:lnTo>
                    <a:lnTo>
                      <a:pt x="66" y="139"/>
                    </a:lnTo>
                    <a:lnTo>
                      <a:pt x="70" y="141"/>
                    </a:lnTo>
                    <a:lnTo>
                      <a:pt x="73" y="141"/>
                    </a:lnTo>
                    <a:lnTo>
                      <a:pt x="76" y="139"/>
                    </a:lnTo>
                    <a:lnTo>
                      <a:pt x="86" y="139"/>
                    </a:lnTo>
                    <a:lnTo>
                      <a:pt x="88" y="138"/>
                    </a:lnTo>
                    <a:lnTo>
                      <a:pt x="91" y="138"/>
                    </a:lnTo>
                    <a:lnTo>
                      <a:pt x="98" y="134"/>
                    </a:lnTo>
                    <a:lnTo>
                      <a:pt x="101" y="134"/>
                    </a:lnTo>
                    <a:lnTo>
                      <a:pt x="106" y="131"/>
                    </a:lnTo>
                    <a:lnTo>
                      <a:pt x="108" y="129"/>
                    </a:lnTo>
                    <a:lnTo>
                      <a:pt x="111" y="128"/>
                    </a:lnTo>
                    <a:lnTo>
                      <a:pt x="118" y="121"/>
                    </a:lnTo>
                    <a:lnTo>
                      <a:pt x="121" y="119"/>
                    </a:lnTo>
                    <a:lnTo>
                      <a:pt x="123" y="116"/>
                    </a:lnTo>
                    <a:lnTo>
                      <a:pt x="129" y="109"/>
                    </a:lnTo>
                    <a:lnTo>
                      <a:pt x="131" y="106"/>
                    </a:lnTo>
                    <a:lnTo>
                      <a:pt x="133" y="105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9" y="90"/>
                    </a:lnTo>
                    <a:lnTo>
                      <a:pt x="139" y="86"/>
                    </a:lnTo>
                    <a:lnTo>
                      <a:pt x="141" y="85"/>
                    </a:lnTo>
                    <a:lnTo>
                      <a:pt x="141" y="75"/>
                    </a:lnTo>
                    <a:lnTo>
                      <a:pt x="143" y="71"/>
                    </a:lnTo>
                    <a:lnTo>
                      <a:pt x="143" y="68"/>
                    </a:lnTo>
                    <a:lnTo>
                      <a:pt x="141" y="65"/>
                    </a:lnTo>
                    <a:lnTo>
                      <a:pt x="141" y="55"/>
                    </a:lnTo>
                    <a:lnTo>
                      <a:pt x="139" y="52"/>
                    </a:lnTo>
                    <a:lnTo>
                      <a:pt x="139" y="48"/>
                    </a:lnTo>
                    <a:lnTo>
                      <a:pt x="136" y="42"/>
                    </a:lnTo>
                    <a:lnTo>
                      <a:pt x="136" y="38"/>
                    </a:lnTo>
                    <a:lnTo>
                      <a:pt x="133" y="35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4" y="25"/>
                    </a:lnTo>
                    <a:lnTo>
                      <a:pt x="123" y="22"/>
                    </a:lnTo>
                    <a:lnTo>
                      <a:pt x="116" y="15"/>
                    </a:lnTo>
                    <a:lnTo>
                      <a:pt x="113" y="14"/>
                    </a:lnTo>
                    <a:lnTo>
                      <a:pt x="111" y="12"/>
                    </a:lnTo>
                    <a:lnTo>
                      <a:pt x="108" y="10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8" y="2"/>
                    </a:lnTo>
                    <a:lnTo>
                      <a:pt x="86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5" y="9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5" y="15"/>
                    </a:lnTo>
                    <a:lnTo>
                      <a:pt x="19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35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10" y="70"/>
                    </a:lnTo>
                    <a:lnTo>
                      <a:pt x="10" y="58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9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32" y="22"/>
                    </a:lnTo>
                    <a:lnTo>
                      <a:pt x="35" y="20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71" y="10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95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5" y="19"/>
                    </a:lnTo>
                    <a:lnTo>
                      <a:pt x="106" y="20"/>
                    </a:lnTo>
                    <a:lnTo>
                      <a:pt x="109" y="22"/>
                    </a:lnTo>
                    <a:lnTo>
                      <a:pt x="116" y="28"/>
                    </a:lnTo>
                    <a:lnTo>
                      <a:pt x="118" y="32"/>
                    </a:lnTo>
                    <a:lnTo>
                      <a:pt x="121" y="33"/>
                    </a:lnTo>
                    <a:lnTo>
                      <a:pt x="123" y="35"/>
                    </a:lnTo>
                    <a:lnTo>
                      <a:pt x="126" y="42"/>
                    </a:lnTo>
                    <a:lnTo>
                      <a:pt x="126" y="45"/>
                    </a:lnTo>
                    <a:lnTo>
                      <a:pt x="129" y="52"/>
                    </a:lnTo>
                    <a:lnTo>
                      <a:pt x="129" y="55"/>
                    </a:lnTo>
                    <a:lnTo>
                      <a:pt x="131" y="58"/>
                    </a:lnTo>
                    <a:lnTo>
                      <a:pt x="131" y="65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31" y="71"/>
                    </a:lnTo>
                    <a:lnTo>
                      <a:pt x="131" y="81"/>
                    </a:lnTo>
                    <a:lnTo>
                      <a:pt x="129" y="83"/>
                    </a:lnTo>
                    <a:lnTo>
                      <a:pt x="129" y="86"/>
                    </a:lnTo>
                    <a:lnTo>
                      <a:pt x="126" y="93"/>
                    </a:lnTo>
                    <a:lnTo>
                      <a:pt x="126" y="96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3" y="103"/>
                    </a:lnTo>
                    <a:lnTo>
                      <a:pt x="116" y="109"/>
                    </a:lnTo>
                    <a:lnTo>
                      <a:pt x="114" y="113"/>
                    </a:lnTo>
                    <a:lnTo>
                      <a:pt x="111" y="114"/>
                    </a:lnTo>
                    <a:lnTo>
                      <a:pt x="105" y="121"/>
                    </a:lnTo>
                    <a:lnTo>
                      <a:pt x="101" y="123"/>
                    </a:lnTo>
                    <a:lnTo>
                      <a:pt x="100" y="124"/>
                    </a:lnTo>
                    <a:lnTo>
                      <a:pt x="98" y="124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5" y="128"/>
                    </a:lnTo>
                    <a:lnTo>
                      <a:pt x="83" y="129"/>
                    </a:lnTo>
                    <a:lnTo>
                      <a:pt x="73" y="129"/>
                    </a:lnTo>
                    <a:lnTo>
                      <a:pt x="70" y="131"/>
                    </a:lnTo>
                    <a:lnTo>
                      <a:pt x="73" y="131"/>
                    </a:lnTo>
                    <a:lnTo>
                      <a:pt x="66" y="129"/>
                    </a:lnTo>
                    <a:lnTo>
                      <a:pt x="58" y="129"/>
                    </a:lnTo>
                    <a:lnTo>
                      <a:pt x="57" y="128"/>
                    </a:lnTo>
                    <a:lnTo>
                      <a:pt x="53" y="128"/>
                    </a:lnTo>
                    <a:lnTo>
                      <a:pt x="47" y="124"/>
                    </a:lnTo>
                    <a:lnTo>
                      <a:pt x="43" y="124"/>
                    </a:lnTo>
                    <a:lnTo>
                      <a:pt x="42" y="124"/>
                    </a:lnTo>
                    <a:lnTo>
                      <a:pt x="40" y="123"/>
                    </a:lnTo>
                    <a:lnTo>
                      <a:pt x="37" y="121"/>
                    </a:lnTo>
                    <a:lnTo>
                      <a:pt x="30" y="114"/>
                    </a:lnTo>
                    <a:lnTo>
                      <a:pt x="27" y="113"/>
                    </a:lnTo>
                    <a:lnTo>
                      <a:pt x="25" y="109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5" y="93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0" y="81"/>
                    </a:lnTo>
                    <a:lnTo>
                      <a:pt x="1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5079" name="Group 87"/>
            <p:cNvGrpSpPr>
              <a:grpSpLocks/>
            </p:cNvGrpSpPr>
            <p:nvPr/>
          </p:nvGrpSpPr>
          <p:grpSpPr bwMode="auto">
            <a:xfrm>
              <a:off x="1606" y="2449"/>
              <a:ext cx="143" cy="141"/>
              <a:chOff x="1797" y="2219"/>
              <a:chExt cx="143" cy="141"/>
            </a:xfrm>
          </p:grpSpPr>
          <p:sp>
            <p:nvSpPr>
              <p:cNvPr id="85080" name="Freeform 88"/>
              <p:cNvSpPr>
                <a:spLocks/>
              </p:cNvSpPr>
              <p:nvPr/>
            </p:nvSpPr>
            <p:spPr bwMode="auto">
              <a:xfrm>
                <a:off x="1862" y="2221"/>
                <a:ext cx="68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3" y="137"/>
                  </a:cxn>
                  <a:cxn ang="0">
                    <a:pos x="26" y="134"/>
                  </a:cxn>
                  <a:cxn ang="0">
                    <a:pos x="38" y="127"/>
                  </a:cxn>
                  <a:cxn ang="0">
                    <a:pos x="49" y="119"/>
                  </a:cxn>
                  <a:cxn ang="0">
                    <a:pos x="58" y="109"/>
                  </a:cxn>
                  <a:cxn ang="0">
                    <a:pos x="68" y="86"/>
                  </a:cxn>
                  <a:cxn ang="0">
                    <a:pos x="68" y="58"/>
                  </a:cxn>
                  <a:cxn ang="0">
                    <a:pos x="63" y="44"/>
                  </a:cxn>
                  <a:cxn ang="0">
                    <a:pos x="53" y="26"/>
                  </a:cxn>
                  <a:cxn ang="0">
                    <a:pos x="38" y="13"/>
                  </a:cxn>
                  <a:cxn ang="0">
                    <a:pos x="20" y="3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0" y="137"/>
                  </a:cxn>
                </a:cxnLst>
                <a:rect l="0" t="0" r="r" b="b"/>
                <a:pathLst>
                  <a:path w="68" h="137">
                    <a:moveTo>
                      <a:pt x="0" y="137"/>
                    </a:moveTo>
                    <a:lnTo>
                      <a:pt x="13" y="137"/>
                    </a:lnTo>
                    <a:lnTo>
                      <a:pt x="26" y="134"/>
                    </a:lnTo>
                    <a:lnTo>
                      <a:pt x="38" y="127"/>
                    </a:lnTo>
                    <a:lnTo>
                      <a:pt x="49" y="119"/>
                    </a:lnTo>
                    <a:lnTo>
                      <a:pt x="58" y="109"/>
                    </a:lnTo>
                    <a:lnTo>
                      <a:pt x="68" y="86"/>
                    </a:lnTo>
                    <a:lnTo>
                      <a:pt x="68" y="58"/>
                    </a:lnTo>
                    <a:lnTo>
                      <a:pt x="63" y="44"/>
                    </a:lnTo>
                    <a:lnTo>
                      <a:pt x="53" y="26"/>
                    </a:lnTo>
                    <a:lnTo>
                      <a:pt x="38" y="13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081" name="Freeform 89"/>
              <p:cNvSpPr>
                <a:spLocks/>
              </p:cNvSpPr>
              <p:nvPr/>
            </p:nvSpPr>
            <p:spPr bwMode="auto">
              <a:xfrm>
                <a:off x="1802" y="2221"/>
                <a:ext cx="66" cy="13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3" y="1"/>
                  </a:cxn>
                  <a:cxn ang="0">
                    <a:pos x="42" y="5"/>
                  </a:cxn>
                  <a:cxn ang="0">
                    <a:pos x="30" y="11"/>
                  </a:cxn>
                  <a:cxn ang="0">
                    <a:pos x="20" y="20"/>
                  </a:cxn>
                  <a:cxn ang="0">
                    <a:pos x="12" y="29"/>
                  </a:cxn>
                  <a:cxn ang="0">
                    <a:pos x="5" y="41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5" y="94"/>
                  </a:cxn>
                  <a:cxn ang="0">
                    <a:pos x="15" y="112"/>
                  </a:cxn>
                  <a:cxn ang="0">
                    <a:pos x="30" y="125"/>
                  </a:cxn>
                  <a:cxn ang="0">
                    <a:pos x="47" y="135"/>
                  </a:cxn>
                  <a:cxn ang="0">
                    <a:pos x="66" y="139"/>
                  </a:cxn>
                  <a:cxn ang="0">
                    <a:pos x="66" y="69"/>
                  </a:cxn>
                  <a:cxn ang="0">
                    <a:pos x="65" y="0"/>
                  </a:cxn>
                </a:cxnLst>
                <a:rect l="0" t="0" r="r" b="b"/>
                <a:pathLst>
                  <a:path w="66" h="139">
                    <a:moveTo>
                      <a:pt x="65" y="0"/>
                    </a:moveTo>
                    <a:lnTo>
                      <a:pt x="53" y="1"/>
                    </a:lnTo>
                    <a:lnTo>
                      <a:pt x="42" y="5"/>
                    </a:lnTo>
                    <a:lnTo>
                      <a:pt x="30" y="11"/>
                    </a:lnTo>
                    <a:lnTo>
                      <a:pt x="20" y="20"/>
                    </a:lnTo>
                    <a:lnTo>
                      <a:pt x="12" y="29"/>
                    </a:lnTo>
                    <a:lnTo>
                      <a:pt x="5" y="41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1"/>
                    </a:lnTo>
                    <a:lnTo>
                      <a:pt x="5" y="94"/>
                    </a:lnTo>
                    <a:lnTo>
                      <a:pt x="15" y="112"/>
                    </a:lnTo>
                    <a:lnTo>
                      <a:pt x="30" y="125"/>
                    </a:lnTo>
                    <a:lnTo>
                      <a:pt x="47" y="135"/>
                    </a:lnTo>
                    <a:lnTo>
                      <a:pt x="66" y="139"/>
                    </a:lnTo>
                    <a:lnTo>
                      <a:pt x="66" y="6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082" name="Freeform 90"/>
              <p:cNvSpPr>
                <a:spLocks/>
              </p:cNvSpPr>
              <p:nvPr/>
            </p:nvSpPr>
            <p:spPr bwMode="auto">
              <a:xfrm>
                <a:off x="1797" y="2219"/>
                <a:ext cx="143" cy="141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5" y="99"/>
                  </a:cxn>
                  <a:cxn ang="0">
                    <a:pos x="12" y="109"/>
                  </a:cxn>
                  <a:cxn ang="0">
                    <a:pos x="23" y="121"/>
                  </a:cxn>
                  <a:cxn ang="0">
                    <a:pos x="35" y="131"/>
                  </a:cxn>
                  <a:cxn ang="0">
                    <a:pos x="50" y="137"/>
                  </a:cxn>
                  <a:cxn ang="0">
                    <a:pos x="66" y="139"/>
                  </a:cxn>
                  <a:cxn ang="0">
                    <a:pos x="76" y="139"/>
                  </a:cxn>
                  <a:cxn ang="0">
                    <a:pos x="91" y="137"/>
                  </a:cxn>
                  <a:cxn ang="0">
                    <a:pos x="106" y="131"/>
                  </a:cxn>
                  <a:cxn ang="0">
                    <a:pos x="118" y="121"/>
                  </a:cxn>
                  <a:cxn ang="0">
                    <a:pos x="129" y="109"/>
                  </a:cxn>
                  <a:cxn ang="0">
                    <a:pos x="136" y="99"/>
                  </a:cxn>
                  <a:cxn ang="0">
                    <a:pos x="139" y="86"/>
                  </a:cxn>
                  <a:cxn ang="0">
                    <a:pos x="143" y="71"/>
                  </a:cxn>
                  <a:cxn ang="0">
                    <a:pos x="141" y="55"/>
                  </a:cxn>
                  <a:cxn ang="0">
                    <a:pos x="136" y="41"/>
                  </a:cxn>
                  <a:cxn ang="0">
                    <a:pos x="129" y="28"/>
                  </a:cxn>
                  <a:cxn ang="0">
                    <a:pos x="123" y="22"/>
                  </a:cxn>
                  <a:cxn ang="0">
                    <a:pos x="111" y="12"/>
                  </a:cxn>
                  <a:cxn ang="0">
                    <a:pos x="101" y="5"/>
                  </a:cxn>
                  <a:cxn ang="0">
                    <a:pos x="88" y="2"/>
                  </a:cxn>
                  <a:cxn ang="0">
                    <a:pos x="53" y="2"/>
                  </a:cxn>
                  <a:cxn ang="0">
                    <a:pos x="40" y="5"/>
                  </a:cxn>
                  <a:cxn ang="0">
                    <a:pos x="30" y="12"/>
                  </a:cxn>
                  <a:cxn ang="0">
                    <a:pos x="19" y="22"/>
                  </a:cxn>
                  <a:cxn ang="0">
                    <a:pos x="12" y="28"/>
                  </a:cxn>
                  <a:cxn ang="0">
                    <a:pos x="5" y="41"/>
                  </a:cxn>
                  <a:cxn ang="0">
                    <a:pos x="0" y="55"/>
                  </a:cxn>
                  <a:cxn ang="0">
                    <a:pos x="10" y="58"/>
                  </a:cxn>
                  <a:cxn ang="0">
                    <a:pos x="15" y="45"/>
                  </a:cxn>
                  <a:cxn ang="0">
                    <a:pos x="20" y="33"/>
                  </a:cxn>
                  <a:cxn ang="0">
                    <a:pos x="32" y="22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8" y="10"/>
                  </a:cxn>
                  <a:cxn ang="0">
                    <a:pos x="85" y="12"/>
                  </a:cxn>
                  <a:cxn ang="0">
                    <a:pos x="98" y="15"/>
                  </a:cxn>
                  <a:cxn ang="0">
                    <a:pos x="105" y="18"/>
                  </a:cxn>
                  <a:cxn ang="0">
                    <a:pos x="116" y="28"/>
                  </a:cxn>
                  <a:cxn ang="0">
                    <a:pos x="123" y="35"/>
                  </a:cxn>
                  <a:cxn ang="0">
                    <a:pos x="129" y="51"/>
                  </a:cxn>
                  <a:cxn ang="0">
                    <a:pos x="131" y="65"/>
                  </a:cxn>
                  <a:cxn ang="0">
                    <a:pos x="131" y="71"/>
                  </a:cxn>
                  <a:cxn ang="0">
                    <a:pos x="129" y="86"/>
                  </a:cxn>
                  <a:cxn ang="0">
                    <a:pos x="126" y="98"/>
                  </a:cxn>
                  <a:cxn ang="0">
                    <a:pos x="116" y="109"/>
                  </a:cxn>
                  <a:cxn ang="0">
                    <a:pos x="105" y="121"/>
                  </a:cxn>
                  <a:cxn ang="0">
                    <a:pos x="98" y="124"/>
                  </a:cxn>
                  <a:cxn ang="0">
                    <a:pos x="85" y="127"/>
                  </a:cxn>
                  <a:cxn ang="0">
                    <a:pos x="70" y="131"/>
                  </a:cxn>
                  <a:cxn ang="0">
                    <a:pos x="58" y="129"/>
                  </a:cxn>
                  <a:cxn ang="0">
                    <a:pos x="47" y="124"/>
                  </a:cxn>
                  <a:cxn ang="0">
                    <a:pos x="40" y="122"/>
                  </a:cxn>
                  <a:cxn ang="0">
                    <a:pos x="27" y="113"/>
                  </a:cxn>
                  <a:cxn ang="0">
                    <a:pos x="17" y="99"/>
                  </a:cxn>
                  <a:cxn ang="0">
                    <a:pos x="15" y="93"/>
                  </a:cxn>
                  <a:cxn ang="0">
                    <a:pos x="10" y="81"/>
                  </a:cxn>
                </a:cxnLst>
                <a:rect l="0" t="0" r="r" b="b"/>
                <a:pathLst>
                  <a:path w="143" h="141">
                    <a:moveTo>
                      <a:pt x="0" y="70"/>
                    </a:moveTo>
                    <a:lnTo>
                      <a:pt x="0" y="84"/>
                    </a:lnTo>
                    <a:lnTo>
                      <a:pt x="2" y="86"/>
                    </a:lnTo>
                    <a:lnTo>
                      <a:pt x="2" y="89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9" y="104"/>
                    </a:lnTo>
                    <a:lnTo>
                      <a:pt x="10" y="106"/>
                    </a:lnTo>
                    <a:lnTo>
                      <a:pt x="12" y="109"/>
                    </a:lnTo>
                    <a:lnTo>
                      <a:pt x="19" y="116"/>
                    </a:lnTo>
                    <a:lnTo>
                      <a:pt x="20" y="119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3" y="129"/>
                    </a:lnTo>
                    <a:lnTo>
                      <a:pt x="35" y="131"/>
                    </a:lnTo>
                    <a:lnTo>
                      <a:pt x="40" y="134"/>
                    </a:lnTo>
                    <a:lnTo>
                      <a:pt x="43" y="134"/>
                    </a:lnTo>
                    <a:lnTo>
                      <a:pt x="50" y="137"/>
                    </a:lnTo>
                    <a:lnTo>
                      <a:pt x="53" y="137"/>
                    </a:lnTo>
                    <a:lnTo>
                      <a:pt x="55" y="139"/>
                    </a:lnTo>
                    <a:lnTo>
                      <a:pt x="66" y="139"/>
                    </a:lnTo>
                    <a:lnTo>
                      <a:pt x="70" y="141"/>
                    </a:lnTo>
                    <a:lnTo>
                      <a:pt x="73" y="141"/>
                    </a:lnTo>
                    <a:lnTo>
                      <a:pt x="76" y="139"/>
                    </a:lnTo>
                    <a:lnTo>
                      <a:pt x="86" y="139"/>
                    </a:lnTo>
                    <a:lnTo>
                      <a:pt x="88" y="137"/>
                    </a:lnTo>
                    <a:lnTo>
                      <a:pt x="91" y="137"/>
                    </a:lnTo>
                    <a:lnTo>
                      <a:pt x="98" y="134"/>
                    </a:lnTo>
                    <a:lnTo>
                      <a:pt x="101" y="134"/>
                    </a:lnTo>
                    <a:lnTo>
                      <a:pt x="106" y="131"/>
                    </a:lnTo>
                    <a:lnTo>
                      <a:pt x="108" y="129"/>
                    </a:lnTo>
                    <a:lnTo>
                      <a:pt x="111" y="127"/>
                    </a:lnTo>
                    <a:lnTo>
                      <a:pt x="118" y="121"/>
                    </a:lnTo>
                    <a:lnTo>
                      <a:pt x="121" y="119"/>
                    </a:lnTo>
                    <a:lnTo>
                      <a:pt x="123" y="116"/>
                    </a:lnTo>
                    <a:lnTo>
                      <a:pt x="129" y="109"/>
                    </a:lnTo>
                    <a:lnTo>
                      <a:pt x="131" y="106"/>
                    </a:lnTo>
                    <a:lnTo>
                      <a:pt x="133" y="104"/>
                    </a:lnTo>
                    <a:lnTo>
                      <a:pt x="136" y="99"/>
                    </a:lnTo>
                    <a:lnTo>
                      <a:pt x="136" y="96"/>
                    </a:lnTo>
                    <a:lnTo>
                      <a:pt x="139" y="89"/>
                    </a:lnTo>
                    <a:lnTo>
                      <a:pt x="139" y="86"/>
                    </a:lnTo>
                    <a:lnTo>
                      <a:pt x="141" y="84"/>
                    </a:lnTo>
                    <a:lnTo>
                      <a:pt x="141" y="74"/>
                    </a:lnTo>
                    <a:lnTo>
                      <a:pt x="143" y="71"/>
                    </a:lnTo>
                    <a:lnTo>
                      <a:pt x="143" y="68"/>
                    </a:lnTo>
                    <a:lnTo>
                      <a:pt x="141" y="65"/>
                    </a:lnTo>
                    <a:lnTo>
                      <a:pt x="141" y="55"/>
                    </a:lnTo>
                    <a:lnTo>
                      <a:pt x="139" y="51"/>
                    </a:lnTo>
                    <a:lnTo>
                      <a:pt x="139" y="48"/>
                    </a:lnTo>
                    <a:lnTo>
                      <a:pt x="136" y="41"/>
                    </a:lnTo>
                    <a:lnTo>
                      <a:pt x="136" y="38"/>
                    </a:lnTo>
                    <a:lnTo>
                      <a:pt x="133" y="35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4" y="25"/>
                    </a:lnTo>
                    <a:lnTo>
                      <a:pt x="123" y="22"/>
                    </a:lnTo>
                    <a:lnTo>
                      <a:pt x="116" y="15"/>
                    </a:lnTo>
                    <a:lnTo>
                      <a:pt x="113" y="13"/>
                    </a:lnTo>
                    <a:lnTo>
                      <a:pt x="111" y="12"/>
                    </a:lnTo>
                    <a:lnTo>
                      <a:pt x="108" y="10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8" y="2"/>
                    </a:lnTo>
                    <a:lnTo>
                      <a:pt x="86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5" y="8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19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35"/>
                    </a:lnTo>
                    <a:lnTo>
                      <a:pt x="5" y="38"/>
                    </a:lnTo>
                    <a:lnTo>
                      <a:pt x="5" y="41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10" y="70"/>
                    </a:lnTo>
                    <a:lnTo>
                      <a:pt x="10" y="58"/>
                    </a:lnTo>
                    <a:lnTo>
                      <a:pt x="12" y="55"/>
                    </a:lnTo>
                    <a:lnTo>
                      <a:pt x="12" y="51"/>
                    </a:lnTo>
                    <a:lnTo>
                      <a:pt x="15" y="45"/>
                    </a:lnTo>
                    <a:lnTo>
                      <a:pt x="15" y="41"/>
                    </a:lnTo>
                    <a:lnTo>
                      <a:pt x="19" y="35"/>
                    </a:lnTo>
                    <a:lnTo>
                      <a:pt x="20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32" y="22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71" y="10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95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5" y="18"/>
                    </a:lnTo>
                    <a:lnTo>
                      <a:pt x="106" y="20"/>
                    </a:lnTo>
                    <a:lnTo>
                      <a:pt x="109" y="22"/>
                    </a:lnTo>
                    <a:lnTo>
                      <a:pt x="116" y="28"/>
                    </a:lnTo>
                    <a:lnTo>
                      <a:pt x="118" y="31"/>
                    </a:lnTo>
                    <a:lnTo>
                      <a:pt x="121" y="33"/>
                    </a:lnTo>
                    <a:lnTo>
                      <a:pt x="123" y="35"/>
                    </a:lnTo>
                    <a:lnTo>
                      <a:pt x="126" y="41"/>
                    </a:lnTo>
                    <a:lnTo>
                      <a:pt x="126" y="45"/>
                    </a:lnTo>
                    <a:lnTo>
                      <a:pt x="129" y="51"/>
                    </a:lnTo>
                    <a:lnTo>
                      <a:pt x="129" y="55"/>
                    </a:lnTo>
                    <a:lnTo>
                      <a:pt x="131" y="58"/>
                    </a:lnTo>
                    <a:lnTo>
                      <a:pt x="131" y="65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31" y="71"/>
                    </a:lnTo>
                    <a:lnTo>
                      <a:pt x="131" y="81"/>
                    </a:lnTo>
                    <a:lnTo>
                      <a:pt x="129" y="83"/>
                    </a:lnTo>
                    <a:lnTo>
                      <a:pt x="129" y="86"/>
                    </a:lnTo>
                    <a:lnTo>
                      <a:pt x="126" y="93"/>
                    </a:lnTo>
                    <a:lnTo>
                      <a:pt x="126" y="96"/>
                    </a:lnTo>
                    <a:lnTo>
                      <a:pt x="126" y="98"/>
                    </a:lnTo>
                    <a:lnTo>
                      <a:pt x="124" y="99"/>
                    </a:lnTo>
                    <a:lnTo>
                      <a:pt x="123" y="103"/>
                    </a:lnTo>
                    <a:lnTo>
                      <a:pt x="116" y="109"/>
                    </a:lnTo>
                    <a:lnTo>
                      <a:pt x="114" y="113"/>
                    </a:lnTo>
                    <a:lnTo>
                      <a:pt x="111" y="114"/>
                    </a:lnTo>
                    <a:lnTo>
                      <a:pt x="105" y="121"/>
                    </a:lnTo>
                    <a:lnTo>
                      <a:pt x="101" y="122"/>
                    </a:lnTo>
                    <a:lnTo>
                      <a:pt x="100" y="124"/>
                    </a:lnTo>
                    <a:lnTo>
                      <a:pt x="98" y="124"/>
                    </a:lnTo>
                    <a:lnTo>
                      <a:pt x="95" y="124"/>
                    </a:lnTo>
                    <a:lnTo>
                      <a:pt x="88" y="127"/>
                    </a:lnTo>
                    <a:lnTo>
                      <a:pt x="85" y="127"/>
                    </a:lnTo>
                    <a:lnTo>
                      <a:pt x="83" y="129"/>
                    </a:lnTo>
                    <a:lnTo>
                      <a:pt x="73" y="129"/>
                    </a:lnTo>
                    <a:lnTo>
                      <a:pt x="70" y="131"/>
                    </a:lnTo>
                    <a:lnTo>
                      <a:pt x="73" y="131"/>
                    </a:lnTo>
                    <a:lnTo>
                      <a:pt x="66" y="129"/>
                    </a:lnTo>
                    <a:lnTo>
                      <a:pt x="58" y="129"/>
                    </a:lnTo>
                    <a:lnTo>
                      <a:pt x="57" y="127"/>
                    </a:lnTo>
                    <a:lnTo>
                      <a:pt x="53" y="127"/>
                    </a:lnTo>
                    <a:lnTo>
                      <a:pt x="47" y="124"/>
                    </a:lnTo>
                    <a:lnTo>
                      <a:pt x="43" y="124"/>
                    </a:lnTo>
                    <a:lnTo>
                      <a:pt x="42" y="124"/>
                    </a:lnTo>
                    <a:lnTo>
                      <a:pt x="40" y="122"/>
                    </a:lnTo>
                    <a:lnTo>
                      <a:pt x="37" y="121"/>
                    </a:lnTo>
                    <a:lnTo>
                      <a:pt x="30" y="114"/>
                    </a:lnTo>
                    <a:lnTo>
                      <a:pt x="27" y="113"/>
                    </a:lnTo>
                    <a:lnTo>
                      <a:pt x="25" y="109"/>
                    </a:lnTo>
                    <a:lnTo>
                      <a:pt x="19" y="103"/>
                    </a:lnTo>
                    <a:lnTo>
                      <a:pt x="17" y="99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5" y="93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0" y="81"/>
                    </a:lnTo>
                    <a:lnTo>
                      <a:pt x="1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5083" name="Group 91"/>
            <p:cNvGrpSpPr>
              <a:grpSpLocks/>
            </p:cNvGrpSpPr>
            <p:nvPr/>
          </p:nvGrpSpPr>
          <p:grpSpPr bwMode="auto">
            <a:xfrm>
              <a:off x="1606" y="2242"/>
              <a:ext cx="143" cy="141"/>
              <a:chOff x="1797" y="2012"/>
              <a:chExt cx="143" cy="141"/>
            </a:xfrm>
          </p:grpSpPr>
          <p:sp>
            <p:nvSpPr>
              <p:cNvPr id="85084" name="Freeform 92"/>
              <p:cNvSpPr>
                <a:spLocks/>
              </p:cNvSpPr>
              <p:nvPr/>
            </p:nvSpPr>
            <p:spPr bwMode="auto">
              <a:xfrm>
                <a:off x="1862" y="2014"/>
                <a:ext cx="68" cy="137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3" y="136"/>
                  </a:cxn>
                  <a:cxn ang="0">
                    <a:pos x="26" y="132"/>
                  </a:cxn>
                  <a:cxn ang="0">
                    <a:pos x="38" y="126"/>
                  </a:cxn>
                  <a:cxn ang="0">
                    <a:pos x="49" y="117"/>
                  </a:cxn>
                  <a:cxn ang="0">
                    <a:pos x="58" y="107"/>
                  </a:cxn>
                  <a:cxn ang="0">
                    <a:pos x="68" y="84"/>
                  </a:cxn>
                  <a:cxn ang="0">
                    <a:pos x="68" y="58"/>
                  </a:cxn>
                  <a:cxn ang="0">
                    <a:pos x="63" y="45"/>
                  </a:cxn>
                  <a:cxn ang="0">
                    <a:pos x="53" y="26"/>
                  </a:cxn>
                  <a:cxn ang="0">
                    <a:pos x="38" y="13"/>
                  </a:cxn>
                  <a:cxn ang="0">
                    <a:pos x="20" y="3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0" y="137"/>
                  </a:cxn>
                </a:cxnLst>
                <a:rect l="0" t="0" r="r" b="b"/>
                <a:pathLst>
                  <a:path w="68" h="137">
                    <a:moveTo>
                      <a:pt x="0" y="137"/>
                    </a:moveTo>
                    <a:lnTo>
                      <a:pt x="13" y="136"/>
                    </a:lnTo>
                    <a:lnTo>
                      <a:pt x="26" y="132"/>
                    </a:lnTo>
                    <a:lnTo>
                      <a:pt x="38" y="126"/>
                    </a:lnTo>
                    <a:lnTo>
                      <a:pt x="49" y="117"/>
                    </a:lnTo>
                    <a:lnTo>
                      <a:pt x="58" y="107"/>
                    </a:lnTo>
                    <a:lnTo>
                      <a:pt x="68" y="84"/>
                    </a:lnTo>
                    <a:lnTo>
                      <a:pt x="68" y="58"/>
                    </a:lnTo>
                    <a:lnTo>
                      <a:pt x="63" y="45"/>
                    </a:lnTo>
                    <a:lnTo>
                      <a:pt x="53" y="26"/>
                    </a:lnTo>
                    <a:lnTo>
                      <a:pt x="38" y="13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085" name="Freeform 93"/>
              <p:cNvSpPr>
                <a:spLocks/>
              </p:cNvSpPr>
              <p:nvPr/>
            </p:nvSpPr>
            <p:spPr bwMode="auto">
              <a:xfrm>
                <a:off x="1802" y="2014"/>
                <a:ext cx="66" cy="137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3" y="2"/>
                  </a:cxn>
                  <a:cxn ang="0">
                    <a:pos x="42" y="5"/>
                  </a:cxn>
                  <a:cxn ang="0">
                    <a:pos x="30" y="12"/>
                  </a:cxn>
                  <a:cxn ang="0">
                    <a:pos x="20" y="20"/>
                  </a:cxn>
                  <a:cxn ang="0">
                    <a:pos x="12" y="30"/>
                  </a:cxn>
                  <a:cxn ang="0">
                    <a:pos x="5" y="41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5" y="94"/>
                  </a:cxn>
                  <a:cxn ang="0">
                    <a:pos x="15" y="111"/>
                  </a:cxn>
                  <a:cxn ang="0">
                    <a:pos x="30" y="126"/>
                  </a:cxn>
                  <a:cxn ang="0">
                    <a:pos x="47" y="134"/>
                  </a:cxn>
                  <a:cxn ang="0">
                    <a:pos x="66" y="137"/>
                  </a:cxn>
                  <a:cxn ang="0">
                    <a:pos x="66" y="69"/>
                  </a:cxn>
                  <a:cxn ang="0">
                    <a:pos x="65" y="0"/>
                  </a:cxn>
                </a:cxnLst>
                <a:rect l="0" t="0" r="r" b="b"/>
                <a:pathLst>
                  <a:path w="66" h="137">
                    <a:moveTo>
                      <a:pt x="65" y="0"/>
                    </a:moveTo>
                    <a:lnTo>
                      <a:pt x="53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5" y="41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1"/>
                    </a:lnTo>
                    <a:lnTo>
                      <a:pt x="5" y="94"/>
                    </a:lnTo>
                    <a:lnTo>
                      <a:pt x="15" y="111"/>
                    </a:lnTo>
                    <a:lnTo>
                      <a:pt x="30" y="126"/>
                    </a:lnTo>
                    <a:lnTo>
                      <a:pt x="47" y="134"/>
                    </a:lnTo>
                    <a:lnTo>
                      <a:pt x="66" y="137"/>
                    </a:lnTo>
                    <a:lnTo>
                      <a:pt x="66" y="6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086" name="Freeform 94"/>
              <p:cNvSpPr>
                <a:spLocks/>
              </p:cNvSpPr>
              <p:nvPr/>
            </p:nvSpPr>
            <p:spPr bwMode="auto">
              <a:xfrm>
                <a:off x="1797" y="2012"/>
                <a:ext cx="143" cy="141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5" y="100"/>
                  </a:cxn>
                  <a:cxn ang="0">
                    <a:pos x="12" y="109"/>
                  </a:cxn>
                  <a:cxn ang="0">
                    <a:pos x="23" y="121"/>
                  </a:cxn>
                  <a:cxn ang="0">
                    <a:pos x="35" y="131"/>
                  </a:cxn>
                  <a:cxn ang="0">
                    <a:pos x="50" y="138"/>
                  </a:cxn>
                  <a:cxn ang="0">
                    <a:pos x="66" y="139"/>
                  </a:cxn>
                  <a:cxn ang="0">
                    <a:pos x="76" y="139"/>
                  </a:cxn>
                  <a:cxn ang="0">
                    <a:pos x="91" y="138"/>
                  </a:cxn>
                  <a:cxn ang="0">
                    <a:pos x="106" y="131"/>
                  </a:cxn>
                  <a:cxn ang="0">
                    <a:pos x="118" y="121"/>
                  </a:cxn>
                  <a:cxn ang="0">
                    <a:pos x="129" y="109"/>
                  </a:cxn>
                  <a:cxn ang="0">
                    <a:pos x="136" y="100"/>
                  </a:cxn>
                  <a:cxn ang="0">
                    <a:pos x="139" y="86"/>
                  </a:cxn>
                  <a:cxn ang="0">
                    <a:pos x="143" y="71"/>
                  </a:cxn>
                  <a:cxn ang="0">
                    <a:pos x="141" y="55"/>
                  </a:cxn>
                  <a:cxn ang="0">
                    <a:pos x="136" y="42"/>
                  </a:cxn>
                  <a:cxn ang="0">
                    <a:pos x="129" y="28"/>
                  </a:cxn>
                  <a:cxn ang="0">
                    <a:pos x="123" y="22"/>
                  </a:cxn>
                  <a:cxn ang="0">
                    <a:pos x="111" y="12"/>
                  </a:cxn>
                  <a:cxn ang="0">
                    <a:pos x="101" y="5"/>
                  </a:cxn>
                  <a:cxn ang="0">
                    <a:pos x="88" y="2"/>
                  </a:cxn>
                  <a:cxn ang="0">
                    <a:pos x="53" y="2"/>
                  </a:cxn>
                  <a:cxn ang="0">
                    <a:pos x="40" y="5"/>
                  </a:cxn>
                  <a:cxn ang="0">
                    <a:pos x="30" y="12"/>
                  </a:cxn>
                  <a:cxn ang="0">
                    <a:pos x="19" y="22"/>
                  </a:cxn>
                  <a:cxn ang="0">
                    <a:pos x="12" y="28"/>
                  </a:cxn>
                  <a:cxn ang="0">
                    <a:pos x="5" y="42"/>
                  </a:cxn>
                  <a:cxn ang="0">
                    <a:pos x="0" y="55"/>
                  </a:cxn>
                  <a:cxn ang="0">
                    <a:pos x="10" y="58"/>
                  </a:cxn>
                  <a:cxn ang="0">
                    <a:pos x="15" y="45"/>
                  </a:cxn>
                  <a:cxn ang="0">
                    <a:pos x="20" y="33"/>
                  </a:cxn>
                  <a:cxn ang="0">
                    <a:pos x="32" y="22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8" y="10"/>
                  </a:cxn>
                  <a:cxn ang="0">
                    <a:pos x="85" y="12"/>
                  </a:cxn>
                  <a:cxn ang="0">
                    <a:pos x="98" y="15"/>
                  </a:cxn>
                  <a:cxn ang="0">
                    <a:pos x="105" y="18"/>
                  </a:cxn>
                  <a:cxn ang="0">
                    <a:pos x="116" y="28"/>
                  </a:cxn>
                  <a:cxn ang="0">
                    <a:pos x="123" y="35"/>
                  </a:cxn>
                  <a:cxn ang="0">
                    <a:pos x="129" y="52"/>
                  </a:cxn>
                  <a:cxn ang="0">
                    <a:pos x="131" y="65"/>
                  </a:cxn>
                  <a:cxn ang="0">
                    <a:pos x="131" y="71"/>
                  </a:cxn>
                  <a:cxn ang="0">
                    <a:pos x="129" y="86"/>
                  </a:cxn>
                  <a:cxn ang="0">
                    <a:pos x="126" y="98"/>
                  </a:cxn>
                  <a:cxn ang="0">
                    <a:pos x="116" y="109"/>
                  </a:cxn>
                  <a:cxn ang="0">
                    <a:pos x="105" y="121"/>
                  </a:cxn>
                  <a:cxn ang="0">
                    <a:pos x="98" y="124"/>
                  </a:cxn>
                  <a:cxn ang="0">
                    <a:pos x="85" y="128"/>
                  </a:cxn>
                  <a:cxn ang="0">
                    <a:pos x="70" y="131"/>
                  </a:cxn>
                  <a:cxn ang="0">
                    <a:pos x="58" y="129"/>
                  </a:cxn>
                  <a:cxn ang="0">
                    <a:pos x="47" y="124"/>
                  </a:cxn>
                  <a:cxn ang="0">
                    <a:pos x="40" y="123"/>
                  </a:cxn>
                  <a:cxn ang="0">
                    <a:pos x="27" y="113"/>
                  </a:cxn>
                  <a:cxn ang="0">
                    <a:pos x="17" y="100"/>
                  </a:cxn>
                  <a:cxn ang="0">
                    <a:pos x="15" y="93"/>
                  </a:cxn>
                  <a:cxn ang="0">
                    <a:pos x="10" y="81"/>
                  </a:cxn>
                </a:cxnLst>
                <a:rect l="0" t="0" r="r" b="b"/>
                <a:pathLst>
                  <a:path w="143" h="141">
                    <a:moveTo>
                      <a:pt x="0" y="70"/>
                    </a:moveTo>
                    <a:lnTo>
                      <a:pt x="0" y="85"/>
                    </a:lnTo>
                    <a:lnTo>
                      <a:pt x="2" y="86"/>
                    </a:lnTo>
                    <a:lnTo>
                      <a:pt x="2" y="90"/>
                    </a:lnTo>
                    <a:lnTo>
                      <a:pt x="5" y="96"/>
                    </a:lnTo>
                    <a:lnTo>
                      <a:pt x="5" y="100"/>
                    </a:lnTo>
                    <a:lnTo>
                      <a:pt x="9" y="104"/>
                    </a:lnTo>
                    <a:lnTo>
                      <a:pt x="10" y="106"/>
                    </a:lnTo>
                    <a:lnTo>
                      <a:pt x="12" y="109"/>
                    </a:lnTo>
                    <a:lnTo>
                      <a:pt x="19" y="116"/>
                    </a:lnTo>
                    <a:lnTo>
                      <a:pt x="20" y="119"/>
                    </a:lnTo>
                    <a:lnTo>
                      <a:pt x="23" y="121"/>
                    </a:lnTo>
                    <a:lnTo>
                      <a:pt x="30" y="128"/>
                    </a:lnTo>
                    <a:lnTo>
                      <a:pt x="33" y="129"/>
                    </a:lnTo>
                    <a:lnTo>
                      <a:pt x="35" y="131"/>
                    </a:lnTo>
                    <a:lnTo>
                      <a:pt x="40" y="134"/>
                    </a:lnTo>
                    <a:lnTo>
                      <a:pt x="43" y="134"/>
                    </a:lnTo>
                    <a:lnTo>
                      <a:pt x="50" y="138"/>
                    </a:lnTo>
                    <a:lnTo>
                      <a:pt x="53" y="138"/>
                    </a:lnTo>
                    <a:lnTo>
                      <a:pt x="55" y="139"/>
                    </a:lnTo>
                    <a:lnTo>
                      <a:pt x="66" y="139"/>
                    </a:lnTo>
                    <a:lnTo>
                      <a:pt x="70" y="141"/>
                    </a:lnTo>
                    <a:lnTo>
                      <a:pt x="73" y="141"/>
                    </a:lnTo>
                    <a:lnTo>
                      <a:pt x="76" y="139"/>
                    </a:lnTo>
                    <a:lnTo>
                      <a:pt x="86" y="139"/>
                    </a:lnTo>
                    <a:lnTo>
                      <a:pt x="88" y="138"/>
                    </a:lnTo>
                    <a:lnTo>
                      <a:pt x="91" y="138"/>
                    </a:lnTo>
                    <a:lnTo>
                      <a:pt x="98" y="134"/>
                    </a:lnTo>
                    <a:lnTo>
                      <a:pt x="101" y="134"/>
                    </a:lnTo>
                    <a:lnTo>
                      <a:pt x="106" y="131"/>
                    </a:lnTo>
                    <a:lnTo>
                      <a:pt x="108" y="129"/>
                    </a:lnTo>
                    <a:lnTo>
                      <a:pt x="111" y="128"/>
                    </a:lnTo>
                    <a:lnTo>
                      <a:pt x="118" y="121"/>
                    </a:lnTo>
                    <a:lnTo>
                      <a:pt x="121" y="119"/>
                    </a:lnTo>
                    <a:lnTo>
                      <a:pt x="123" y="116"/>
                    </a:lnTo>
                    <a:lnTo>
                      <a:pt x="129" y="109"/>
                    </a:lnTo>
                    <a:lnTo>
                      <a:pt x="131" y="106"/>
                    </a:lnTo>
                    <a:lnTo>
                      <a:pt x="133" y="104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9" y="90"/>
                    </a:lnTo>
                    <a:lnTo>
                      <a:pt x="139" y="86"/>
                    </a:lnTo>
                    <a:lnTo>
                      <a:pt x="141" y="85"/>
                    </a:lnTo>
                    <a:lnTo>
                      <a:pt x="141" y="75"/>
                    </a:lnTo>
                    <a:lnTo>
                      <a:pt x="143" y="71"/>
                    </a:lnTo>
                    <a:lnTo>
                      <a:pt x="143" y="68"/>
                    </a:lnTo>
                    <a:lnTo>
                      <a:pt x="141" y="65"/>
                    </a:lnTo>
                    <a:lnTo>
                      <a:pt x="141" y="55"/>
                    </a:lnTo>
                    <a:lnTo>
                      <a:pt x="139" y="52"/>
                    </a:lnTo>
                    <a:lnTo>
                      <a:pt x="139" y="48"/>
                    </a:lnTo>
                    <a:lnTo>
                      <a:pt x="136" y="42"/>
                    </a:lnTo>
                    <a:lnTo>
                      <a:pt x="136" y="38"/>
                    </a:lnTo>
                    <a:lnTo>
                      <a:pt x="133" y="35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4" y="25"/>
                    </a:lnTo>
                    <a:lnTo>
                      <a:pt x="123" y="22"/>
                    </a:lnTo>
                    <a:lnTo>
                      <a:pt x="116" y="15"/>
                    </a:lnTo>
                    <a:lnTo>
                      <a:pt x="113" y="14"/>
                    </a:lnTo>
                    <a:lnTo>
                      <a:pt x="111" y="12"/>
                    </a:lnTo>
                    <a:lnTo>
                      <a:pt x="108" y="10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8" y="5"/>
                    </a:lnTo>
                    <a:lnTo>
                      <a:pt x="91" y="2"/>
                    </a:lnTo>
                    <a:lnTo>
                      <a:pt x="88" y="2"/>
                    </a:lnTo>
                    <a:lnTo>
                      <a:pt x="86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0" y="2"/>
                    </a:lnTo>
                    <a:lnTo>
                      <a:pt x="43" y="5"/>
                    </a:lnTo>
                    <a:lnTo>
                      <a:pt x="40" y="5"/>
                    </a:lnTo>
                    <a:lnTo>
                      <a:pt x="35" y="9"/>
                    </a:lnTo>
                    <a:lnTo>
                      <a:pt x="33" y="10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5" y="15"/>
                    </a:lnTo>
                    <a:lnTo>
                      <a:pt x="19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9" y="35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10" y="70"/>
                    </a:lnTo>
                    <a:lnTo>
                      <a:pt x="10" y="58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9" y="35"/>
                    </a:lnTo>
                    <a:lnTo>
                      <a:pt x="20" y="33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32" y="22"/>
                    </a:lnTo>
                    <a:lnTo>
                      <a:pt x="35" y="20"/>
                    </a:lnTo>
                    <a:lnTo>
                      <a:pt x="37" y="18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7" y="15"/>
                    </a:lnTo>
                    <a:lnTo>
                      <a:pt x="53" y="12"/>
                    </a:lnTo>
                    <a:lnTo>
                      <a:pt x="57" y="12"/>
                    </a:lnTo>
                    <a:lnTo>
                      <a:pt x="58" y="10"/>
                    </a:lnTo>
                    <a:lnTo>
                      <a:pt x="71" y="10"/>
                    </a:lnTo>
                    <a:lnTo>
                      <a:pt x="83" y="10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95" y="15"/>
                    </a:lnTo>
                    <a:lnTo>
                      <a:pt x="98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5" y="18"/>
                    </a:lnTo>
                    <a:lnTo>
                      <a:pt x="106" y="20"/>
                    </a:lnTo>
                    <a:lnTo>
                      <a:pt x="109" y="22"/>
                    </a:lnTo>
                    <a:lnTo>
                      <a:pt x="116" y="28"/>
                    </a:lnTo>
                    <a:lnTo>
                      <a:pt x="118" y="32"/>
                    </a:lnTo>
                    <a:lnTo>
                      <a:pt x="121" y="33"/>
                    </a:lnTo>
                    <a:lnTo>
                      <a:pt x="123" y="35"/>
                    </a:lnTo>
                    <a:lnTo>
                      <a:pt x="126" y="42"/>
                    </a:lnTo>
                    <a:lnTo>
                      <a:pt x="126" y="45"/>
                    </a:lnTo>
                    <a:lnTo>
                      <a:pt x="129" y="52"/>
                    </a:lnTo>
                    <a:lnTo>
                      <a:pt x="129" y="55"/>
                    </a:lnTo>
                    <a:lnTo>
                      <a:pt x="131" y="58"/>
                    </a:lnTo>
                    <a:lnTo>
                      <a:pt x="131" y="65"/>
                    </a:lnTo>
                    <a:lnTo>
                      <a:pt x="133" y="71"/>
                    </a:lnTo>
                    <a:lnTo>
                      <a:pt x="133" y="68"/>
                    </a:lnTo>
                    <a:lnTo>
                      <a:pt x="131" y="71"/>
                    </a:lnTo>
                    <a:lnTo>
                      <a:pt x="131" y="81"/>
                    </a:lnTo>
                    <a:lnTo>
                      <a:pt x="129" y="83"/>
                    </a:lnTo>
                    <a:lnTo>
                      <a:pt x="129" y="86"/>
                    </a:lnTo>
                    <a:lnTo>
                      <a:pt x="126" y="93"/>
                    </a:lnTo>
                    <a:lnTo>
                      <a:pt x="126" y="96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3" y="103"/>
                    </a:lnTo>
                    <a:lnTo>
                      <a:pt x="116" y="109"/>
                    </a:lnTo>
                    <a:lnTo>
                      <a:pt x="114" y="113"/>
                    </a:lnTo>
                    <a:lnTo>
                      <a:pt x="111" y="114"/>
                    </a:lnTo>
                    <a:lnTo>
                      <a:pt x="105" y="121"/>
                    </a:lnTo>
                    <a:lnTo>
                      <a:pt x="101" y="123"/>
                    </a:lnTo>
                    <a:lnTo>
                      <a:pt x="100" y="124"/>
                    </a:lnTo>
                    <a:lnTo>
                      <a:pt x="98" y="124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5" y="128"/>
                    </a:lnTo>
                    <a:lnTo>
                      <a:pt x="83" y="129"/>
                    </a:lnTo>
                    <a:lnTo>
                      <a:pt x="73" y="129"/>
                    </a:lnTo>
                    <a:lnTo>
                      <a:pt x="70" y="131"/>
                    </a:lnTo>
                    <a:lnTo>
                      <a:pt x="73" y="131"/>
                    </a:lnTo>
                    <a:lnTo>
                      <a:pt x="66" y="129"/>
                    </a:lnTo>
                    <a:lnTo>
                      <a:pt x="58" y="129"/>
                    </a:lnTo>
                    <a:lnTo>
                      <a:pt x="57" y="128"/>
                    </a:lnTo>
                    <a:lnTo>
                      <a:pt x="53" y="128"/>
                    </a:lnTo>
                    <a:lnTo>
                      <a:pt x="47" y="124"/>
                    </a:lnTo>
                    <a:lnTo>
                      <a:pt x="43" y="124"/>
                    </a:lnTo>
                    <a:lnTo>
                      <a:pt x="42" y="124"/>
                    </a:lnTo>
                    <a:lnTo>
                      <a:pt x="40" y="123"/>
                    </a:lnTo>
                    <a:lnTo>
                      <a:pt x="37" y="121"/>
                    </a:lnTo>
                    <a:lnTo>
                      <a:pt x="30" y="114"/>
                    </a:lnTo>
                    <a:lnTo>
                      <a:pt x="27" y="113"/>
                    </a:lnTo>
                    <a:lnTo>
                      <a:pt x="25" y="109"/>
                    </a:lnTo>
                    <a:lnTo>
                      <a:pt x="19" y="103"/>
                    </a:lnTo>
                    <a:lnTo>
                      <a:pt x="17" y="100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5" y="93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0" y="81"/>
                    </a:lnTo>
                    <a:lnTo>
                      <a:pt x="1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5087" name="Freeform 95"/>
            <p:cNvSpPr>
              <a:spLocks/>
            </p:cNvSpPr>
            <p:nvPr/>
          </p:nvSpPr>
          <p:spPr bwMode="auto">
            <a:xfrm>
              <a:off x="1671" y="2037"/>
              <a:ext cx="68" cy="137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3" y="136"/>
                </a:cxn>
                <a:cxn ang="0">
                  <a:pos x="26" y="133"/>
                </a:cxn>
                <a:cxn ang="0">
                  <a:pos x="38" y="126"/>
                </a:cxn>
                <a:cxn ang="0">
                  <a:pos x="49" y="118"/>
                </a:cxn>
                <a:cxn ang="0">
                  <a:pos x="58" y="108"/>
                </a:cxn>
                <a:cxn ang="0">
                  <a:pos x="68" y="85"/>
                </a:cxn>
                <a:cxn ang="0">
                  <a:pos x="68" y="58"/>
                </a:cxn>
                <a:cxn ang="0">
                  <a:pos x="63" y="45"/>
                </a:cxn>
                <a:cxn ang="0">
                  <a:pos x="53" y="27"/>
                </a:cxn>
                <a:cxn ang="0">
                  <a:pos x="38" y="13"/>
                </a:cxn>
                <a:cxn ang="0">
                  <a:pos x="20" y="4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0" y="137"/>
                </a:cxn>
              </a:cxnLst>
              <a:rect l="0" t="0" r="r" b="b"/>
              <a:pathLst>
                <a:path w="68" h="137">
                  <a:moveTo>
                    <a:pt x="0" y="137"/>
                  </a:moveTo>
                  <a:lnTo>
                    <a:pt x="13" y="136"/>
                  </a:lnTo>
                  <a:lnTo>
                    <a:pt x="26" y="133"/>
                  </a:lnTo>
                  <a:lnTo>
                    <a:pt x="38" y="126"/>
                  </a:lnTo>
                  <a:lnTo>
                    <a:pt x="49" y="118"/>
                  </a:lnTo>
                  <a:lnTo>
                    <a:pt x="58" y="108"/>
                  </a:lnTo>
                  <a:lnTo>
                    <a:pt x="68" y="85"/>
                  </a:lnTo>
                  <a:lnTo>
                    <a:pt x="68" y="58"/>
                  </a:lnTo>
                  <a:lnTo>
                    <a:pt x="63" y="45"/>
                  </a:lnTo>
                  <a:lnTo>
                    <a:pt x="53" y="27"/>
                  </a:lnTo>
                  <a:lnTo>
                    <a:pt x="38" y="13"/>
                  </a:lnTo>
                  <a:lnTo>
                    <a:pt x="20" y="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88" name="Freeform 96"/>
            <p:cNvSpPr>
              <a:spLocks/>
            </p:cNvSpPr>
            <p:nvPr/>
          </p:nvSpPr>
          <p:spPr bwMode="auto">
            <a:xfrm>
              <a:off x="1611" y="2037"/>
              <a:ext cx="66" cy="13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3" y="2"/>
                </a:cxn>
                <a:cxn ang="0">
                  <a:pos x="42" y="5"/>
                </a:cxn>
                <a:cxn ang="0">
                  <a:pos x="30" y="12"/>
                </a:cxn>
                <a:cxn ang="0">
                  <a:pos x="20" y="20"/>
                </a:cxn>
                <a:cxn ang="0">
                  <a:pos x="12" y="30"/>
                </a:cxn>
                <a:cxn ang="0">
                  <a:pos x="5" y="42"/>
                </a:cxn>
                <a:cxn ang="0">
                  <a:pos x="2" y="53"/>
                </a:cxn>
                <a:cxn ang="0">
                  <a:pos x="0" y="66"/>
                </a:cxn>
                <a:cxn ang="0">
                  <a:pos x="2" y="81"/>
                </a:cxn>
                <a:cxn ang="0">
                  <a:pos x="5" y="94"/>
                </a:cxn>
                <a:cxn ang="0">
                  <a:pos x="15" y="111"/>
                </a:cxn>
                <a:cxn ang="0">
                  <a:pos x="30" y="126"/>
                </a:cxn>
                <a:cxn ang="0">
                  <a:pos x="47" y="134"/>
                </a:cxn>
                <a:cxn ang="0">
                  <a:pos x="66" y="137"/>
                </a:cxn>
                <a:cxn ang="0">
                  <a:pos x="66" y="70"/>
                </a:cxn>
                <a:cxn ang="0">
                  <a:pos x="65" y="0"/>
                </a:cxn>
              </a:cxnLst>
              <a:rect l="0" t="0" r="r" b="b"/>
              <a:pathLst>
                <a:path w="66" h="137">
                  <a:moveTo>
                    <a:pt x="65" y="0"/>
                  </a:moveTo>
                  <a:lnTo>
                    <a:pt x="53" y="2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5" y="42"/>
                  </a:lnTo>
                  <a:lnTo>
                    <a:pt x="2" y="53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15" y="111"/>
                  </a:lnTo>
                  <a:lnTo>
                    <a:pt x="30" y="126"/>
                  </a:lnTo>
                  <a:lnTo>
                    <a:pt x="47" y="134"/>
                  </a:lnTo>
                  <a:lnTo>
                    <a:pt x="66" y="137"/>
                  </a:lnTo>
                  <a:lnTo>
                    <a:pt x="66" y="7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89" name="Freeform 97"/>
            <p:cNvSpPr>
              <a:spLocks/>
            </p:cNvSpPr>
            <p:nvPr/>
          </p:nvSpPr>
          <p:spPr bwMode="auto">
            <a:xfrm>
              <a:off x="1606" y="2036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8"/>
                </a:cxn>
                <a:cxn ang="0">
                  <a:pos x="76" y="138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8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7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4"/>
                </a:cxn>
                <a:cxn ang="0">
                  <a:pos x="58" y="9"/>
                </a:cxn>
                <a:cxn ang="0">
                  <a:pos x="85" y="11"/>
                </a:cxn>
                <a:cxn ang="0">
                  <a:pos x="98" y="14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0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5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9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8"/>
                  </a:lnTo>
                  <a:lnTo>
                    <a:pt x="66" y="138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8"/>
                  </a:lnTo>
                  <a:lnTo>
                    <a:pt x="86" y="138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3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5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4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4"/>
                  </a:lnTo>
                  <a:lnTo>
                    <a:pt x="123" y="21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9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7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9"/>
                  </a:lnTo>
                  <a:lnTo>
                    <a:pt x="71" y="9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7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5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0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5167" name="Group 175"/>
          <p:cNvGrpSpPr>
            <a:grpSpLocks/>
          </p:cNvGrpSpPr>
          <p:nvPr/>
        </p:nvGrpSpPr>
        <p:grpSpPr bwMode="auto">
          <a:xfrm>
            <a:off x="6121433" y="1774891"/>
            <a:ext cx="2386013" cy="2854325"/>
            <a:chOff x="4288" y="1181"/>
            <a:chExt cx="1628" cy="1798"/>
          </a:xfrm>
        </p:grpSpPr>
        <p:sp>
          <p:nvSpPr>
            <p:cNvPr id="85093" name="Rectangle 101"/>
            <p:cNvSpPr>
              <a:spLocks noChangeArrowheads="1"/>
            </p:cNvSpPr>
            <p:nvPr/>
          </p:nvSpPr>
          <p:spPr bwMode="auto">
            <a:xfrm>
              <a:off x="4288" y="1181"/>
              <a:ext cx="1609" cy="1798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94" name="Rectangle 102"/>
            <p:cNvSpPr>
              <a:spLocks noChangeArrowheads="1"/>
            </p:cNvSpPr>
            <p:nvPr/>
          </p:nvSpPr>
          <p:spPr bwMode="auto">
            <a:xfrm>
              <a:off x="4295" y="1189"/>
              <a:ext cx="15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srgbClr val="000000"/>
                  </a:solidFill>
                </a:rPr>
                <a:t>  </a:t>
              </a:r>
              <a:r>
                <a:rPr lang="de-DE" b="1" dirty="0" smtClean="0">
                  <a:solidFill>
                    <a:srgbClr val="000000"/>
                  </a:solidFill>
                </a:rPr>
                <a:t>CR    </a:t>
              </a:r>
              <a:r>
                <a:rPr lang="de-DE" b="1" dirty="0">
                  <a:solidFill>
                    <a:srgbClr val="000000"/>
                  </a:solidFill>
                </a:rPr>
                <a:t>	1    2    3    4</a:t>
              </a:r>
              <a:endParaRPr lang="de-DE" dirty="0"/>
            </a:p>
          </p:txBody>
        </p:sp>
        <p:sp>
          <p:nvSpPr>
            <p:cNvPr id="85095" name="Rectangle 103"/>
            <p:cNvSpPr>
              <a:spLocks noChangeArrowheads="1"/>
            </p:cNvSpPr>
            <p:nvPr/>
          </p:nvSpPr>
          <p:spPr bwMode="auto">
            <a:xfrm>
              <a:off x="4376" y="1396"/>
              <a:ext cx="21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SU</a:t>
              </a:r>
              <a:endParaRPr lang="de-DE"/>
            </a:p>
          </p:txBody>
        </p:sp>
        <p:sp>
          <p:nvSpPr>
            <p:cNvPr id="85096" name="Rectangle 104"/>
            <p:cNvSpPr>
              <a:spLocks noChangeArrowheads="1"/>
            </p:cNvSpPr>
            <p:nvPr/>
          </p:nvSpPr>
          <p:spPr bwMode="auto">
            <a:xfrm>
              <a:off x="4376" y="1540"/>
              <a:ext cx="2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3200" b="1">
                  <a:solidFill>
                    <a:srgbClr val="000000"/>
                  </a:solidFill>
                  <a:latin typeface="Wingdings" pitchFamily="2" charset="2"/>
                  <a:sym typeface="Wingdings" pitchFamily="2" charset="2"/>
                </a:rPr>
                <a:t></a:t>
              </a:r>
            </a:p>
          </p:txBody>
        </p:sp>
        <p:sp>
          <p:nvSpPr>
            <p:cNvPr id="85097" name="Rectangle 105"/>
            <p:cNvSpPr>
              <a:spLocks noChangeArrowheads="1"/>
            </p:cNvSpPr>
            <p:nvPr/>
          </p:nvSpPr>
          <p:spPr bwMode="auto">
            <a:xfrm>
              <a:off x="4376" y="1779"/>
              <a:ext cx="2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3200" b="1">
                  <a:solidFill>
                    <a:srgbClr val="000000"/>
                  </a:solidFill>
                  <a:sym typeface="Wingdings" pitchFamily="2" charset="2"/>
                </a:rPr>
                <a:t></a:t>
              </a:r>
            </a:p>
          </p:txBody>
        </p:sp>
        <p:sp>
          <p:nvSpPr>
            <p:cNvPr id="85098" name="Rectangle 106"/>
            <p:cNvSpPr>
              <a:spLocks noChangeArrowheads="1"/>
            </p:cNvSpPr>
            <p:nvPr/>
          </p:nvSpPr>
          <p:spPr bwMode="auto">
            <a:xfrm>
              <a:off x="4578" y="1879"/>
              <a:ext cx="1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25</a:t>
              </a:r>
              <a:endParaRPr lang="de-DE"/>
            </a:p>
          </p:txBody>
        </p:sp>
        <p:sp>
          <p:nvSpPr>
            <p:cNvPr id="85099" name="Rectangle 107"/>
            <p:cNvSpPr>
              <a:spLocks noChangeArrowheads="1"/>
            </p:cNvSpPr>
            <p:nvPr/>
          </p:nvSpPr>
          <p:spPr bwMode="auto">
            <a:xfrm>
              <a:off x="4376" y="2021"/>
              <a:ext cx="2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3200" b="1">
                  <a:solidFill>
                    <a:srgbClr val="000000"/>
                  </a:solidFill>
                  <a:sym typeface="Wingdings" pitchFamily="2" charset="2"/>
                </a:rPr>
                <a:t></a:t>
              </a:r>
            </a:p>
          </p:txBody>
        </p:sp>
        <p:sp>
          <p:nvSpPr>
            <p:cNvPr id="85100" name="Rectangle 108"/>
            <p:cNvSpPr>
              <a:spLocks noChangeArrowheads="1"/>
            </p:cNvSpPr>
            <p:nvPr/>
          </p:nvSpPr>
          <p:spPr bwMode="auto">
            <a:xfrm>
              <a:off x="4578" y="2120"/>
              <a:ext cx="1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50</a:t>
              </a:r>
              <a:endParaRPr lang="de-DE"/>
            </a:p>
          </p:txBody>
        </p:sp>
        <p:sp>
          <p:nvSpPr>
            <p:cNvPr id="85101" name="Rectangle 109"/>
            <p:cNvSpPr>
              <a:spLocks noChangeArrowheads="1"/>
            </p:cNvSpPr>
            <p:nvPr/>
          </p:nvSpPr>
          <p:spPr bwMode="auto">
            <a:xfrm>
              <a:off x="4376" y="2262"/>
              <a:ext cx="13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3100" b="1">
                  <a:solidFill>
                    <a:srgbClr val="000000"/>
                  </a:solidFill>
                  <a:latin typeface="Wingdings" pitchFamily="2" charset="2"/>
                </a:rPr>
                <a:t>ó</a:t>
              </a:r>
            </a:p>
          </p:txBody>
        </p:sp>
        <p:sp>
          <p:nvSpPr>
            <p:cNvPr id="85102" name="Rectangle 110"/>
            <p:cNvSpPr>
              <a:spLocks noChangeArrowheads="1"/>
            </p:cNvSpPr>
            <p:nvPr/>
          </p:nvSpPr>
          <p:spPr bwMode="auto">
            <a:xfrm>
              <a:off x="4376" y="2567"/>
              <a:ext cx="3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max</a:t>
              </a:r>
              <a:endParaRPr lang="de-DE"/>
            </a:p>
          </p:txBody>
        </p:sp>
        <p:sp>
          <p:nvSpPr>
            <p:cNvPr id="85103" name="Rectangle 111"/>
            <p:cNvSpPr>
              <a:spLocks noChangeArrowheads="1"/>
            </p:cNvSpPr>
            <p:nvPr/>
          </p:nvSpPr>
          <p:spPr bwMode="auto">
            <a:xfrm>
              <a:off x="4376" y="2774"/>
              <a:ext cx="2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b="1">
                  <a:solidFill>
                    <a:srgbClr val="000000"/>
                  </a:solidFill>
                </a:rPr>
                <a:t>min</a:t>
              </a:r>
              <a:endParaRPr lang="de-DE"/>
            </a:p>
          </p:txBody>
        </p:sp>
        <p:sp>
          <p:nvSpPr>
            <p:cNvPr id="85104" name="Oval 112"/>
            <p:cNvSpPr>
              <a:spLocks noChangeArrowheads="1"/>
            </p:cNvSpPr>
            <p:nvPr/>
          </p:nvSpPr>
          <p:spPr bwMode="auto">
            <a:xfrm>
              <a:off x="4920" y="1432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5" name="Freeform 113"/>
            <p:cNvSpPr>
              <a:spLocks/>
            </p:cNvSpPr>
            <p:nvPr/>
          </p:nvSpPr>
          <p:spPr bwMode="auto">
            <a:xfrm>
              <a:off x="4915" y="1427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8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6" name="Oval 114"/>
            <p:cNvSpPr>
              <a:spLocks noChangeArrowheads="1"/>
            </p:cNvSpPr>
            <p:nvPr/>
          </p:nvSpPr>
          <p:spPr bwMode="auto">
            <a:xfrm>
              <a:off x="5160" y="1432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7" name="Freeform 115"/>
            <p:cNvSpPr>
              <a:spLocks/>
            </p:cNvSpPr>
            <p:nvPr/>
          </p:nvSpPr>
          <p:spPr bwMode="auto">
            <a:xfrm>
              <a:off x="5155" y="1427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8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8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5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2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8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8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3"/>
                  </a:lnTo>
                  <a:lnTo>
                    <a:pt x="26" y="126"/>
                  </a:lnTo>
                  <a:lnTo>
                    <a:pt x="28" y="128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8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5"/>
                  </a:lnTo>
                  <a:lnTo>
                    <a:pt x="139" y="75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2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1" y="32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2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2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99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8"/>
                  </a:lnTo>
                  <a:lnTo>
                    <a:pt x="83" y="128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8"/>
                  </a:lnTo>
                  <a:lnTo>
                    <a:pt x="51" y="128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8" name="Oval 116"/>
            <p:cNvSpPr>
              <a:spLocks noChangeArrowheads="1"/>
            </p:cNvSpPr>
            <p:nvPr/>
          </p:nvSpPr>
          <p:spPr bwMode="auto">
            <a:xfrm>
              <a:off x="5418" y="1432"/>
              <a:ext cx="134" cy="1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9" name="Freeform 117"/>
            <p:cNvSpPr>
              <a:spLocks/>
            </p:cNvSpPr>
            <p:nvPr/>
          </p:nvSpPr>
          <p:spPr bwMode="auto">
            <a:xfrm>
              <a:off x="5413" y="1427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5"/>
                </a:cxn>
                <a:cxn ang="0">
                  <a:pos x="135" y="42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1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7" y="124"/>
                </a:cxn>
                <a:cxn ang="0">
                  <a:pos x="84" y="128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3"/>
                </a:cxn>
                <a:cxn ang="0">
                  <a:pos x="26" y="113"/>
                </a:cxn>
                <a:cxn ang="0">
                  <a:pos x="16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8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75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0" y="65"/>
                  </a:lnTo>
                  <a:lnTo>
                    <a:pt x="140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2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3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8"/>
                  </a:lnTo>
                  <a:lnTo>
                    <a:pt x="84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8"/>
                  </a:lnTo>
                  <a:lnTo>
                    <a:pt x="53" y="128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3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0" name="Oval 118"/>
            <p:cNvSpPr>
              <a:spLocks noChangeArrowheads="1"/>
            </p:cNvSpPr>
            <p:nvPr/>
          </p:nvSpPr>
          <p:spPr bwMode="auto">
            <a:xfrm>
              <a:off x="5659" y="1432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1" name="Freeform 119"/>
            <p:cNvSpPr>
              <a:spLocks/>
            </p:cNvSpPr>
            <p:nvPr/>
          </p:nvSpPr>
          <p:spPr bwMode="auto">
            <a:xfrm>
              <a:off x="5654" y="1427"/>
              <a:ext cx="143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5"/>
                </a:cxn>
                <a:cxn ang="0">
                  <a:pos x="136" y="42"/>
                </a:cxn>
                <a:cxn ang="0">
                  <a:pos x="129" y="28"/>
                </a:cxn>
                <a:cxn ang="0">
                  <a:pos x="123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9" y="22"/>
                </a:cxn>
                <a:cxn ang="0">
                  <a:pos x="12" y="28"/>
                </a:cxn>
                <a:cxn ang="0">
                  <a:pos x="5" y="42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2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5" y="121"/>
                </a:cxn>
                <a:cxn ang="0">
                  <a:pos x="98" y="124"/>
                </a:cxn>
                <a:cxn ang="0">
                  <a:pos x="85" y="128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3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3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8"/>
                  </a:lnTo>
                  <a:lnTo>
                    <a:pt x="53" y="128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3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2" name="Oval 120"/>
            <p:cNvSpPr>
              <a:spLocks noChangeArrowheads="1"/>
            </p:cNvSpPr>
            <p:nvPr/>
          </p:nvSpPr>
          <p:spPr bwMode="auto">
            <a:xfrm>
              <a:off x="4920" y="162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3" name="Freeform 121"/>
            <p:cNvSpPr>
              <a:spLocks/>
            </p:cNvSpPr>
            <p:nvPr/>
          </p:nvSpPr>
          <p:spPr bwMode="auto">
            <a:xfrm>
              <a:off x="4915" y="1619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4" name="Oval 122"/>
            <p:cNvSpPr>
              <a:spLocks noChangeArrowheads="1"/>
            </p:cNvSpPr>
            <p:nvPr/>
          </p:nvSpPr>
          <p:spPr bwMode="auto">
            <a:xfrm>
              <a:off x="5160" y="1624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5" name="Freeform 123"/>
            <p:cNvSpPr>
              <a:spLocks/>
            </p:cNvSpPr>
            <p:nvPr/>
          </p:nvSpPr>
          <p:spPr bwMode="auto">
            <a:xfrm>
              <a:off x="5155" y="1619"/>
              <a:ext cx="140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1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5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2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2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7"/>
                </a:cxn>
                <a:cxn ang="0">
                  <a:pos x="107" y="22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3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70"/>
                </a:cxn>
              </a:cxnLst>
              <a:rect l="0" t="0" r="r" b="b"/>
              <a:pathLst>
                <a:path w="140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2"/>
                  </a:lnTo>
                  <a:lnTo>
                    <a:pt x="26" y="126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1"/>
                  </a:lnTo>
                  <a:lnTo>
                    <a:pt x="71" y="141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5"/>
                  </a:lnTo>
                  <a:lnTo>
                    <a:pt x="139" y="55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7"/>
                  </a:lnTo>
                  <a:lnTo>
                    <a:pt x="122" y="25"/>
                  </a:lnTo>
                  <a:lnTo>
                    <a:pt x="121" y="22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2"/>
                  </a:lnTo>
                  <a:lnTo>
                    <a:pt x="25" y="15"/>
                  </a:lnTo>
                  <a:lnTo>
                    <a:pt x="21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7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7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2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5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8"/>
                  </a:lnTo>
                  <a:lnTo>
                    <a:pt x="122" y="99"/>
                  </a:lnTo>
                  <a:lnTo>
                    <a:pt x="121" y="103"/>
                  </a:lnTo>
                  <a:lnTo>
                    <a:pt x="114" y="109"/>
                  </a:lnTo>
                  <a:lnTo>
                    <a:pt x="112" y="113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8"/>
                  </a:lnTo>
                  <a:lnTo>
                    <a:pt x="20" y="104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6" name="Oval 124"/>
            <p:cNvSpPr>
              <a:spLocks noChangeArrowheads="1"/>
            </p:cNvSpPr>
            <p:nvPr/>
          </p:nvSpPr>
          <p:spPr bwMode="auto">
            <a:xfrm>
              <a:off x="5418" y="162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7" name="Freeform 125"/>
            <p:cNvSpPr>
              <a:spLocks/>
            </p:cNvSpPr>
            <p:nvPr/>
          </p:nvSpPr>
          <p:spPr bwMode="auto">
            <a:xfrm>
              <a:off x="5413" y="1619"/>
              <a:ext cx="142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5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8" y="22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2"/>
                </a:cxn>
                <a:cxn ang="0">
                  <a:pos x="40" y="17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2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3"/>
                </a:cxn>
                <a:cxn ang="0">
                  <a:pos x="16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0" y="65"/>
                  </a:lnTo>
                  <a:lnTo>
                    <a:pt x="140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7"/>
                  </a:lnTo>
                  <a:lnTo>
                    <a:pt x="124" y="25"/>
                  </a:lnTo>
                  <a:lnTo>
                    <a:pt x="122" y="22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2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2"/>
                  </a:lnTo>
                  <a:lnTo>
                    <a:pt x="16" y="25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7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2"/>
                  </a:lnTo>
                  <a:lnTo>
                    <a:pt x="88" y="12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7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2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3"/>
                  </a:lnTo>
                  <a:lnTo>
                    <a:pt x="25" y="109"/>
                  </a:lnTo>
                  <a:lnTo>
                    <a:pt x="18" y="103"/>
                  </a:lnTo>
                  <a:lnTo>
                    <a:pt x="16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8" name="Oval 126"/>
            <p:cNvSpPr>
              <a:spLocks noChangeArrowheads="1"/>
            </p:cNvSpPr>
            <p:nvPr/>
          </p:nvSpPr>
          <p:spPr bwMode="auto">
            <a:xfrm>
              <a:off x="4920" y="186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19" name="Freeform 127"/>
            <p:cNvSpPr>
              <a:spLocks/>
            </p:cNvSpPr>
            <p:nvPr/>
          </p:nvSpPr>
          <p:spPr bwMode="auto">
            <a:xfrm>
              <a:off x="4915" y="1859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0" name="Oval 128"/>
            <p:cNvSpPr>
              <a:spLocks noChangeArrowheads="1"/>
            </p:cNvSpPr>
            <p:nvPr/>
          </p:nvSpPr>
          <p:spPr bwMode="auto">
            <a:xfrm>
              <a:off x="5160" y="1864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1" name="Freeform 129"/>
            <p:cNvSpPr>
              <a:spLocks/>
            </p:cNvSpPr>
            <p:nvPr/>
          </p:nvSpPr>
          <p:spPr bwMode="auto">
            <a:xfrm>
              <a:off x="5155" y="1859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1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2"/>
                  </a:lnTo>
                  <a:lnTo>
                    <a:pt x="26" y="126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5"/>
                  </a:lnTo>
                  <a:lnTo>
                    <a:pt x="121" y="21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3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2" name="Oval 130"/>
            <p:cNvSpPr>
              <a:spLocks noChangeArrowheads="1"/>
            </p:cNvSpPr>
            <p:nvPr/>
          </p:nvSpPr>
          <p:spPr bwMode="auto">
            <a:xfrm>
              <a:off x="5659" y="162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3" name="Freeform 131"/>
            <p:cNvSpPr>
              <a:spLocks/>
            </p:cNvSpPr>
            <p:nvPr/>
          </p:nvSpPr>
          <p:spPr bwMode="auto">
            <a:xfrm>
              <a:off x="5654" y="1619"/>
              <a:ext cx="143" cy="141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5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2"/>
                </a:cxn>
                <a:cxn ang="0">
                  <a:pos x="111" y="12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2"/>
                </a:cxn>
                <a:cxn ang="0">
                  <a:pos x="19" y="22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5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2"/>
                </a:cxn>
                <a:cxn ang="0">
                  <a:pos x="40" y="17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2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5"/>
                </a:cxn>
                <a:cxn ang="0">
                  <a:pos x="129" y="51"/>
                </a:cxn>
                <a:cxn ang="0">
                  <a:pos x="131" y="65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8"/>
                </a:cxn>
                <a:cxn ang="0">
                  <a:pos x="116" y="109"/>
                </a:cxn>
                <a:cxn ang="0">
                  <a:pos x="105" y="121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3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4" name="Oval 132"/>
            <p:cNvSpPr>
              <a:spLocks noChangeArrowheads="1"/>
            </p:cNvSpPr>
            <p:nvPr/>
          </p:nvSpPr>
          <p:spPr bwMode="auto">
            <a:xfrm>
              <a:off x="5699" y="1664"/>
              <a:ext cx="55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5" name="Freeform 133"/>
            <p:cNvSpPr>
              <a:spLocks/>
            </p:cNvSpPr>
            <p:nvPr/>
          </p:nvSpPr>
          <p:spPr bwMode="auto">
            <a:xfrm>
              <a:off x="5694" y="1659"/>
              <a:ext cx="61" cy="61"/>
            </a:xfrm>
            <a:custGeom>
              <a:avLst/>
              <a:gdLst/>
              <a:ahLst/>
              <a:cxnLst>
                <a:cxn ang="0">
                  <a:pos x="2" y="43"/>
                </a:cxn>
                <a:cxn ang="0">
                  <a:pos x="5" y="49"/>
                </a:cxn>
                <a:cxn ang="0">
                  <a:pos x="8" y="51"/>
                </a:cxn>
                <a:cxn ang="0">
                  <a:pos x="10" y="54"/>
                </a:cxn>
                <a:cxn ang="0">
                  <a:pos x="15" y="58"/>
                </a:cxn>
                <a:cxn ang="0">
                  <a:pos x="20" y="61"/>
                </a:cxn>
                <a:cxn ang="0">
                  <a:pos x="35" y="59"/>
                </a:cxn>
                <a:cxn ang="0">
                  <a:pos x="45" y="59"/>
                </a:cxn>
                <a:cxn ang="0">
                  <a:pos x="50" y="54"/>
                </a:cxn>
                <a:cxn ang="0">
                  <a:pos x="53" y="53"/>
                </a:cxn>
                <a:cxn ang="0">
                  <a:pos x="55" y="49"/>
                </a:cxn>
                <a:cxn ang="0">
                  <a:pos x="60" y="44"/>
                </a:cxn>
                <a:cxn ang="0">
                  <a:pos x="60" y="34"/>
                </a:cxn>
                <a:cxn ang="0">
                  <a:pos x="61" y="20"/>
                </a:cxn>
                <a:cxn ang="0">
                  <a:pos x="58" y="15"/>
                </a:cxn>
                <a:cxn ang="0">
                  <a:pos x="55" y="10"/>
                </a:cxn>
                <a:cxn ang="0">
                  <a:pos x="51" y="8"/>
                </a:cxn>
                <a:cxn ang="0">
                  <a:pos x="50" y="5"/>
                </a:cxn>
                <a:cxn ang="0">
                  <a:pos x="43" y="1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0" y="20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17" y="15"/>
                </a:cxn>
                <a:cxn ang="0">
                  <a:pos x="18" y="11"/>
                </a:cxn>
                <a:cxn ang="0">
                  <a:pos x="22" y="11"/>
                </a:cxn>
                <a:cxn ang="0">
                  <a:pos x="38" y="10"/>
                </a:cxn>
                <a:cxn ang="0">
                  <a:pos x="43" y="13"/>
                </a:cxn>
                <a:cxn ang="0">
                  <a:pos x="45" y="13"/>
                </a:cxn>
                <a:cxn ang="0">
                  <a:pos x="46" y="16"/>
                </a:cxn>
                <a:cxn ang="0">
                  <a:pos x="50" y="18"/>
                </a:cxn>
                <a:cxn ang="0">
                  <a:pos x="50" y="21"/>
                </a:cxn>
                <a:cxn ang="0">
                  <a:pos x="55" y="34"/>
                </a:cxn>
                <a:cxn ang="0">
                  <a:pos x="51" y="38"/>
                </a:cxn>
                <a:cxn ang="0">
                  <a:pos x="48" y="43"/>
                </a:cxn>
                <a:cxn ang="0">
                  <a:pos x="48" y="44"/>
                </a:cxn>
                <a:cxn ang="0">
                  <a:pos x="45" y="46"/>
                </a:cxn>
                <a:cxn ang="0">
                  <a:pos x="43" y="49"/>
                </a:cxn>
                <a:cxn ang="0">
                  <a:pos x="40" y="49"/>
                </a:cxn>
                <a:cxn ang="0">
                  <a:pos x="26" y="58"/>
                </a:cxn>
                <a:cxn ang="0">
                  <a:pos x="23" y="51"/>
                </a:cxn>
                <a:cxn ang="0">
                  <a:pos x="18" y="48"/>
                </a:cxn>
                <a:cxn ang="0">
                  <a:pos x="17" y="48"/>
                </a:cxn>
                <a:cxn ang="0">
                  <a:pos x="15" y="44"/>
                </a:cxn>
                <a:cxn ang="0">
                  <a:pos x="12" y="43"/>
                </a:cxn>
                <a:cxn ang="0">
                  <a:pos x="12" y="39"/>
                </a:cxn>
                <a:cxn ang="0">
                  <a:pos x="0" y="31"/>
                </a:cxn>
              </a:cxnLst>
              <a:rect l="0" t="0" r="r" b="b"/>
              <a:pathLst>
                <a:path w="61" h="61">
                  <a:moveTo>
                    <a:pt x="0" y="31"/>
                  </a:moveTo>
                  <a:lnTo>
                    <a:pt x="0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5" y="58"/>
                  </a:lnTo>
                  <a:lnTo>
                    <a:pt x="17" y="59"/>
                  </a:lnTo>
                  <a:lnTo>
                    <a:pt x="18" y="59"/>
                  </a:lnTo>
                  <a:lnTo>
                    <a:pt x="20" y="61"/>
                  </a:lnTo>
                  <a:lnTo>
                    <a:pt x="28" y="61"/>
                  </a:lnTo>
                  <a:lnTo>
                    <a:pt x="36" y="58"/>
                  </a:lnTo>
                  <a:lnTo>
                    <a:pt x="35" y="59"/>
                  </a:lnTo>
                  <a:lnTo>
                    <a:pt x="41" y="61"/>
                  </a:lnTo>
                  <a:lnTo>
                    <a:pt x="43" y="59"/>
                  </a:lnTo>
                  <a:lnTo>
                    <a:pt x="45" y="59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3" y="53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8" y="46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61" y="41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61" y="28"/>
                  </a:lnTo>
                  <a:lnTo>
                    <a:pt x="61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1" y="23"/>
                  </a:lnTo>
                  <a:lnTo>
                    <a:pt x="51" y="31"/>
                  </a:lnTo>
                  <a:lnTo>
                    <a:pt x="55" y="34"/>
                  </a:lnTo>
                  <a:lnTo>
                    <a:pt x="58" y="26"/>
                  </a:lnTo>
                  <a:lnTo>
                    <a:pt x="53" y="28"/>
                  </a:lnTo>
                  <a:lnTo>
                    <a:pt x="51" y="38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38" y="51"/>
                  </a:lnTo>
                  <a:lnTo>
                    <a:pt x="28" y="53"/>
                  </a:lnTo>
                  <a:lnTo>
                    <a:pt x="26" y="58"/>
                  </a:lnTo>
                  <a:lnTo>
                    <a:pt x="35" y="54"/>
                  </a:lnTo>
                  <a:lnTo>
                    <a:pt x="31" y="51"/>
                  </a:lnTo>
                  <a:lnTo>
                    <a:pt x="23" y="51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5" y="46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6" name="Oval 134"/>
            <p:cNvSpPr>
              <a:spLocks noChangeArrowheads="1"/>
            </p:cNvSpPr>
            <p:nvPr/>
          </p:nvSpPr>
          <p:spPr bwMode="auto">
            <a:xfrm>
              <a:off x="5418" y="186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7" name="Freeform 135"/>
            <p:cNvSpPr>
              <a:spLocks/>
            </p:cNvSpPr>
            <p:nvPr/>
          </p:nvSpPr>
          <p:spPr bwMode="auto">
            <a:xfrm>
              <a:off x="5413" y="1859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4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0" y="64"/>
                  </a:lnTo>
                  <a:lnTo>
                    <a:pt x="140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8" name="Oval 136"/>
            <p:cNvSpPr>
              <a:spLocks noChangeArrowheads="1"/>
            </p:cNvSpPr>
            <p:nvPr/>
          </p:nvSpPr>
          <p:spPr bwMode="auto">
            <a:xfrm>
              <a:off x="5458" y="1904"/>
              <a:ext cx="54" cy="5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29" name="Freeform 137"/>
            <p:cNvSpPr>
              <a:spLocks/>
            </p:cNvSpPr>
            <p:nvPr/>
          </p:nvSpPr>
          <p:spPr bwMode="auto">
            <a:xfrm>
              <a:off x="5453" y="1899"/>
              <a:ext cx="61" cy="61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5" y="49"/>
                </a:cxn>
                <a:cxn ang="0">
                  <a:pos x="8" y="51"/>
                </a:cxn>
                <a:cxn ang="0">
                  <a:pos x="9" y="54"/>
                </a:cxn>
                <a:cxn ang="0">
                  <a:pos x="14" y="57"/>
                </a:cxn>
                <a:cxn ang="0">
                  <a:pos x="19" y="61"/>
                </a:cxn>
                <a:cxn ang="0">
                  <a:pos x="34" y="59"/>
                </a:cxn>
                <a:cxn ang="0">
                  <a:pos x="44" y="59"/>
                </a:cxn>
                <a:cxn ang="0">
                  <a:pos x="49" y="54"/>
                </a:cxn>
                <a:cxn ang="0">
                  <a:pos x="52" y="53"/>
                </a:cxn>
                <a:cxn ang="0">
                  <a:pos x="54" y="49"/>
                </a:cxn>
                <a:cxn ang="0">
                  <a:pos x="59" y="44"/>
                </a:cxn>
                <a:cxn ang="0">
                  <a:pos x="59" y="34"/>
                </a:cxn>
                <a:cxn ang="0">
                  <a:pos x="61" y="19"/>
                </a:cxn>
                <a:cxn ang="0">
                  <a:pos x="57" y="14"/>
                </a:cxn>
                <a:cxn ang="0">
                  <a:pos x="54" y="9"/>
                </a:cxn>
                <a:cxn ang="0">
                  <a:pos x="51" y="8"/>
                </a:cxn>
                <a:cxn ang="0">
                  <a:pos x="49" y="5"/>
                </a:cxn>
                <a:cxn ang="0">
                  <a:pos x="43" y="1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6" y="9"/>
                </a:cxn>
                <a:cxn ang="0">
                  <a:pos x="3" y="14"/>
                </a:cxn>
                <a:cxn ang="0">
                  <a:pos x="0" y="19"/>
                </a:cxn>
                <a:cxn ang="0">
                  <a:pos x="9" y="23"/>
                </a:cxn>
                <a:cxn ang="0">
                  <a:pos x="13" y="18"/>
                </a:cxn>
                <a:cxn ang="0">
                  <a:pos x="13" y="16"/>
                </a:cxn>
                <a:cxn ang="0">
                  <a:pos x="16" y="14"/>
                </a:cxn>
                <a:cxn ang="0">
                  <a:pos x="18" y="11"/>
                </a:cxn>
                <a:cxn ang="0">
                  <a:pos x="21" y="11"/>
                </a:cxn>
                <a:cxn ang="0">
                  <a:pos x="38" y="9"/>
                </a:cxn>
                <a:cxn ang="0">
                  <a:pos x="43" y="13"/>
                </a:cxn>
                <a:cxn ang="0">
                  <a:pos x="44" y="13"/>
                </a:cxn>
                <a:cxn ang="0">
                  <a:pos x="46" y="16"/>
                </a:cxn>
                <a:cxn ang="0">
                  <a:pos x="49" y="18"/>
                </a:cxn>
                <a:cxn ang="0">
                  <a:pos x="49" y="21"/>
                </a:cxn>
                <a:cxn ang="0">
                  <a:pos x="54" y="34"/>
                </a:cxn>
                <a:cxn ang="0">
                  <a:pos x="51" y="38"/>
                </a:cxn>
                <a:cxn ang="0">
                  <a:pos x="48" y="43"/>
                </a:cxn>
                <a:cxn ang="0">
                  <a:pos x="48" y="44"/>
                </a:cxn>
                <a:cxn ang="0">
                  <a:pos x="44" y="46"/>
                </a:cxn>
                <a:cxn ang="0">
                  <a:pos x="43" y="49"/>
                </a:cxn>
                <a:cxn ang="0">
                  <a:pos x="39" y="49"/>
                </a:cxn>
                <a:cxn ang="0">
                  <a:pos x="26" y="57"/>
                </a:cxn>
                <a:cxn ang="0">
                  <a:pos x="23" y="51"/>
                </a:cxn>
                <a:cxn ang="0">
                  <a:pos x="18" y="48"/>
                </a:cxn>
                <a:cxn ang="0">
                  <a:pos x="16" y="48"/>
                </a:cxn>
                <a:cxn ang="0">
                  <a:pos x="14" y="44"/>
                </a:cxn>
                <a:cxn ang="0">
                  <a:pos x="11" y="43"/>
                </a:cxn>
                <a:cxn ang="0">
                  <a:pos x="11" y="39"/>
                </a:cxn>
                <a:cxn ang="0">
                  <a:pos x="0" y="31"/>
                </a:cxn>
              </a:cxnLst>
              <a:rect l="0" t="0" r="r" b="b"/>
              <a:pathLst>
                <a:path w="61" h="61">
                  <a:moveTo>
                    <a:pt x="0" y="31"/>
                  </a:moveTo>
                  <a:lnTo>
                    <a:pt x="0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3" y="46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4" y="57"/>
                  </a:lnTo>
                  <a:lnTo>
                    <a:pt x="16" y="59"/>
                  </a:lnTo>
                  <a:lnTo>
                    <a:pt x="18" y="59"/>
                  </a:lnTo>
                  <a:lnTo>
                    <a:pt x="19" y="61"/>
                  </a:lnTo>
                  <a:lnTo>
                    <a:pt x="28" y="61"/>
                  </a:lnTo>
                  <a:lnTo>
                    <a:pt x="36" y="57"/>
                  </a:lnTo>
                  <a:lnTo>
                    <a:pt x="34" y="59"/>
                  </a:lnTo>
                  <a:lnTo>
                    <a:pt x="41" y="61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7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2" y="53"/>
                  </a:lnTo>
                  <a:lnTo>
                    <a:pt x="52" y="51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56" y="49"/>
                  </a:lnTo>
                  <a:lnTo>
                    <a:pt x="57" y="46"/>
                  </a:lnTo>
                  <a:lnTo>
                    <a:pt x="59" y="44"/>
                  </a:lnTo>
                  <a:lnTo>
                    <a:pt x="59" y="43"/>
                  </a:lnTo>
                  <a:lnTo>
                    <a:pt x="61" y="41"/>
                  </a:lnTo>
                  <a:lnTo>
                    <a:pt x="59" y="34"/>
                  </a:lnTo>
                  <a:lnTo>
                    <a:pt x="57" y="36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57" y="14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6" y="3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9" y="31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3" y="9"/>
                  </a:lnTo>
                  <a:lnTo>
                    <a:pt x="31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3"/>
                  </a:lnTo>
                  <a:lnTo>
                    <a:pt x="51" y="31"/>
                  </a:lnTo>
                  <a:lnTo>
                    <a:pt x="54" y="34"/>
                  </a:lnTo>
                  <a:lnTo>
                    <a:pt x="57" y="26"/>
                  </a:lnTo>
                  <a:lnTo>
                    <a:pt x="52" y="28"/>
                  </a:lnTo>
                  <a:lnTo>
                    <a:pt x="51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1" y="49"/>
                  </a:lnTo>
                  <a:lnTo>
                    <a:pt x="39" y="49"/>
                  </a:lnTo>
                  <a:lnTo>
                    <a:pt x="38" y="51"/>
                  </a:lnTo>
                  <a:lnTo>
                    <a:pt x="28" y="53"/>
                  </a:lnTo>
                  <a:lnTo>
                    <a:pt x="26" y="57"/>
                  </a:lnTo>
                  <a:lnTo>
                    <a:pt x="34" y="54"/>
                  </a:lnTo>
                  <a:lnTo>
                    <a:pt x="31" y="51"/>
                  </a:lnTo>
                  <a:lnTo>
                    <a:pt x="23" y="51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0" name="Oval 138"/>
            <p:cNvSpPr>
              <a:spLocks noChangeArrowheads="1"/>
            </p:cNvSpPr>
            <p:nvPr/>
          </p:nvSpPr>
          <p:spPr bwMode="auto">
            <a:xfrm>
              <a:off x="5659" y="186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1" name="Freeform 139"/>
            <p:cNvSpPr>
              <a:spLocks/>
            </p:cNvSpPr>
            <p:nvPr/>
          </p:nvSpPr>
          <p:spPr bwMode="auto">
            <a:xfrm>
              <a:off x="5654" y="1859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1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1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3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5"/>
                  </a:lnTo>
                  <a:lnTo>
                    <a:pt x="123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2" name="Oval 140"/>
            <p:cNvSpPr>
              <a:spLocks noChangeArrowheads="1"/>
            </p:cNvSpPr>
            <p:nvPr/>
          </p:nvSpPr>
          <p:spPr bwMode="auto">
            <a:xfrm>
              <a:off x="4920" y="209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3" name="Freeform 141"/>
            <p:cNvSpPr>
              <a:spLocks/>
            </p:cNvSpPr>
            <p:nvPr/>
          </p:nvSpPr>
          <p:spPr bwMode="auto">
            <a:xfrm>
              <a:off x="4915" y="2094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4" name="Oval 142"/>
            <p:cNvSpPr>
              <a:spLocks noChangeArrowheads="1"/>
            </p:cNvSpPr>
            <p:nvPr/>
          </p:nvSpPr>
          <p:spPr bwMode="auto">
            <a:xfrm>
              <a:off x="5418" y="209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5" name="Freeform 143"/>
            <p:cNvSpPr>
              <a:spLocks/>
            </p:cNvSpPr>
            <p:nvPr/>
          </p:nvSpPr>
          <p:spPr bwMode="auto">
            <a:xfrm>
              <a:off x="5413" y="2094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4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0" y="64"/>
                  </a:lnTo>
                  <a:lnTo>
                    <a:pt x="140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6" name="Oval 144"/>
            <p:cNvSpPr>
              <a:spLocks noChangeArrowheads="1"/>
            </p:cNvSpPr>
            <p:nvPr/>
          </p:nvSpPr>
          <p:spPr bwMode="auto">
            <a:xfrm>
              <a:off x="5659" y="209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7" name="Freeform 145"/>
            <p:cNvSpPr>
              <a:spLocks/>
            </p:cNvSpPr>
            <p:nvPr/>
          </p:nvSpPr>
          <p:spPr bwMode="auto">
            <a:xfrm>
              <a:off x="5654" y="2094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8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1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0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4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5"/>
                  </a:lnTo>
                  <a:lnTo>
                    <a:pt x="123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0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8" name="Oval 146"/>
            <p:cNvSpPr>
              <a:spLocks noChangeArrowheads="1"/>
            </p:cNvSpPr>
            <p:nvPr/>
          </p:nvSpPr>
          <p:spPr bwMode="auto">
            <a:xfrm>
              <a:off x="4920" y="2347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39" name="Freeform 147"/>
            <p:cNvSpPr>
              <a:spLocks/>
            </p:cNvSpPr>
            <p:nvPr/>
          </p:nvSpPr>
          <p:spPr bwMode="auto">
            <a:xfrm>
              <a:off x="4915" y="2342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7" y="25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0" name="Oval 148"/>
            <p:cNvSpPr>
              <a:spLocks noChangeArrowheads="1"/>
            </p:cNvSpPr>
            <p:nvPr/>
          </p:nvSpPr>
          <p:spPr bwMode="auto">
            <a:xfrm>
              <a:off x="5160" y="2347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1" name="Freeform 149"/>
            <p:cNvSpPr>
              <a:spLocks/>
            </p:cNvSpPr>
            <p:nvPr/>
          </p:nvSpPr>
          <p:spPr bwMode="auto">
            <a:xfrm>
              <a:off x="5155" y="2342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1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5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2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1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5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3"/>
                </a:cxn>
                <a:cxn ang="0">
                  <a:pos x="124" y="96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1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6"/>
                </a:cxn>
                <a:cxn ang="0">
                  <a:pos x="11" y="83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1"/>
                  </a:lnTo>
                  <a:lnTo>
                    <a:pt x="25" y="122"/>
                  </a:lnTo>
                  <a:lnTo>
                    <a:pt x="26" y="126"/>
                  </a:lnTo>
                  <a:lnTo>
                    <a:pt x="28" y="127"/>
                  </a:lnTo>
                  <a:lnTo>
                    <a:pt x="35" y="131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1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1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5"/>
                  </a:lnTo>
                  <a:lnTo>
                    <a:pt x="121" y="21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5"/>
                  </a:lnTo>
                  <a:lnTo>
                    <a:pt x="124" y="41"/>
                  </a:lnTo>
                  <a:lnTo>
                    <a:pt x="124" y="45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3"/>
                  </a:lnTo>
                  <a:lnTo>
                    <a:pt x="127" y="86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1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1"/>
                  </a:lnTo>
                  <a:lnTo>
                    <a:pt x="71" y="131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1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2" name="Oval 150"/>
            <p:cNvSpPr>
              <a:spLocks noChangeArrowheads="1"/>
            </p:cNvSpPr>
            <p:nvPr/>
          </p:nvSpPr>
          <p:spPr bwMode="auto">
            <a:xfrm>
              <a:off x="5418" y="2347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3" name="Freeform 151"/>
            <p:cNvSpPr>
              <a:spLocks/>
            </p:cNvSpPr>
            <p:nvPr/>
          </p:nvSpPr>
          <p:spPr bwMode="auto">
            <a:xfrm>
              <a:off x="5413" y="2342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7" y="121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4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1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1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8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1"/>
                  </a:lnTo>
                  <a:lnTo>
                    <a:pt x="121" y="119"/>
                  </a:lnTo>
                  <a:lnTo>
                    <a:pt x="122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0" y="64"/>
                  </a:lnTo>
                  <a:lnTo>
                    <a:pt x="140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3" y="26"/>
                  </a:lnTo>
                  <a:lnTo>
                    <a:pt x="11" y="28"/>
                  </a:lnTo>
                  <a:lnTo>
                    <a:pt x="8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1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1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4" name="Oval 152"/>
            <p:cNvSpPr>
              <a:spLocks noChangeArrowheads="1"/>
            </p:cNvSpPr>
            <p:nvPr/>
          </p:nvSpPr>
          <p:spPr bwMode="auto">
            <a:xfrm>
              <a:off x="5659" y="2347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5" name="Freeform 153"/>
            <p:cNvSpPr>
              <a:spLocks/>
            </p:cNvSpPr>
            <p:nvPr/>
          </p:nvSpPr>
          <p:spPr bwMode="auto">
            <a:xfrm>
              <a:off x="5654" y="2342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1"/>
                </a:cxn>
                <a:cxn ang="0">
                  <a:pos x="35" y="131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1"/>
                </a:cxn>
                <a:cxn ang="0">
                  <a:pos x="118" y="121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2"/>
                </a:cxn>
                <a:cxn ang="0">
                  <a:pos x="53" y="2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5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1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5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1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1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5"/>
                  </a:lnTo>
                  <a:lnTo>
                    <a:pt x="123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6" name="Oval 154"/>
            <p:cNvSpPr>
              <a:spLocks noChangeArrowheads="1"/>
            </p:cNvSpPr>
            <p:nvPr/>
          </p:nvSpPr>
          <p:spPr bwMode="auto">
            <a:xfrm>
              <a:off x="5160" y="2099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7" name="Freeform 155"/>
            <p:cNvSpPr>
              <a:spLocks/>
            </p:cNvSpPr>
            <p:nvPr/>
          </p:nvSpPr>
          <p:spPr bwMode="auto">
            <a:xfrm>
              <a:off x="5155" y="2094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0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6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4"/>
                </a:cxn>
                <a:cxn ang="0">
                  <a:pos x="122" y="25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1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20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1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4"/>
                </a:cxn>
                <a:cxn ang="0">
                  <a:pos x="129" y="58"/>
                </a:cxn>
                <a:cxn ang="0">
                  <a:pos x="131" y="68"/>
                </a:cxn>
                <a:cxn ang="0">
                  <a:pos x="127" y="82"/>
                </a:cxn>
                <a:cxn ang="0">
                  <a:pos x="124" y="96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0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6"/>
                </a:cxn>
                <a:cxn ang="0">
                  <a:pos x="11" y="82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1" y="109"/>
                  </a:lnTo>
                  <a:lnTo>
                    <a:pt x="13" y="111"/>
                  </a:lnTo>
                  <a:lnTo>
                    <a:pt x="15" y="114"/>
                  </a:lnTo>
                  <a:lnTo>
                    <a:pt x="21" y="120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8" y="127"/>
                  </a:lnTo>
                  <a:lnTo>
                    <a:pt x="35" y="130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0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0"/>
                  </a:lnTo>
                  <a:lnTo>
                    <a:pt x="119" y="119"/>
                  </a:lnTo>
                  <a:lnTo>
                    <a:pt x="121" y="116"/>
                  </a:lnTo>
                  <a:lnTo>
                    <a:pt x="127" y="109"/>
                  </a:lnTo>
                  <a:lnTo>
                    <a:pt x="129" y="106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8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4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5"/>
                  </a:lnTo>
                  <a:lnTo>
                    <a:pt x="121" y="21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5" y="25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20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4"/>
                  </a:lnTo>
                  <a:lnTo>
                    <a:pt x="124" y="41"/>
                  </a:lnTo>
                  <a:lnTo>
                    <a:pt x="124" y="44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8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2"/>
                  </a:lnTo>
                  <a:lnTo>
                    <a:pt x="127" y="86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0"/>
                  </a:lnTo>
                  <a:lnTo>
                    <a:pt x="71" y="130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1" y="116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8" name="Oval 156"/>
            <p:cNvSpPr>
              <a:spLocks noChangeArrowheads="1"/>
            </p:cNvSpPr>
            <p:nvPr/>
          </p:nvSpPr>
          <p:spPr bwMode="auto">
            <a:xfrm>
              <a:off x="5198" y="2138"/>
              <a:ext cx="54" cy="5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49" name="Freeform 157"/>
            <p:cNvSpPr>
              <a:spLocks/>
            </p:cNvSpPr>
            <p:nvPr/>
          </p:nvSpPr>
          <p:spPr bwMode="auto">
            <a:xfrm>
              <a:off x="5193" y="2133"/>
              <a:ext cx="61" cy="62"/>
            </a:xfrm>
            <a:custGeom>
              <a:avLst/>
              <a:gdLst/>
              <a:ahLst/>
              <a:cxnLst>
                <a:cxn ang="0">
                  <a:pos x="2" y="43"/>
                </a:cxn>
                <a:cxn ang="0">
                  <a:pos x="5" y="50"/>
                </a:cxn>
                <a:cxn ang="0">
                  <a:pos x="8" y="52"/>
                </a:cxn>
                <a:cxn ang="0">
                  <a:pos x="10" y="55"/>
                </a:cxn>
                <a:cxn ang="0">
                  <a:pos x="15" y="58"/>
                </a:cxn>
                <a:cxn ang="0">
                  <a:pos x="20" y="62"/>
                </a:cxn>
                <a:cxn ang="0">
                  <a:pos x="35" y="60"/>
                </a:cxn>
                <a:cxn ang="0">
                  <a:pos x="45" y="60"/>
                </a:cxn>
                <a:cxn ang="0">
                  <a:pos x="50" y="55"/>
                </a:cxn>
                <a:cxn ang="0">
                  <a:pos x="53" y="53"/>
                </a:cxn>
                <a:cxn ang="0">
                  <a:pos x="54" y="50"/>
                </a:cxn>
                <a:cxn ang="0">
                  <a:pos x="59" y="45"/>
                </a:cxn>
                <a:cxn ang="0">
                  <a:pos x="59" y="35"/>
                </a:cxn>
                <a:cxn ang="0">
                  <a:pos x="61" y="20"/>
                </a:cxn>
                <a:cxn ang="0">
                  <a:pos x="58" y="15"/>
                </a:cxn>
                <a:cxn ang="0">
                  <a:pos x="54" y="10"/>
                </a:cxn>
                <a:cxn ang="0">
                  <a:pos x="51" y="9"/>
                </a:cxn>
                <a:cxn ang="0">
                  <a:pos x="50" y="5"/>
                </a:cxn>
                <a:cxn ang="0">
                  <a:pos x="43" y="2"/>
                </a:cxn>
                <a:cxn ang="0">
                  <a:pos x="18" y="2"/>
                </a:cxn>
                <a:cxn ang="0">
                  <a:pos x="11" y="5"/>
                </a:cxn>
                <a:cxn ang="0">
                  <a:pos x="10" y="9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0" y="20"/>
                </a:cxn>
                <a:cxn ang="0">
                  <a:pos x="10" y="24"/>
                </a:cxn>
                <a:cxn ang="0">
                  <a:pos x="13" y="19"/>
                </a:cxn>
                <a:cxn ang="0">
                  <a:pos x="13" y="17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21" y="12"/>
                </a:cxn>
                <a:cxn ang="0">
                  <a:pos x="38" y="10"/>
                </a:cxn>
                <a:cxn ang="0">
                  <a:pos x="43" y="14"/>
                </a:cxn>
                <a:cxn ang="0">
                  <a:pos x="45" y="14"/>
                </a:cxn>
                <a:cxn ang="0">
                  <a:pos x="46" y="17"/>
                </a:cxn>
                <a:cxn ang="0">
                  <a:pos x="50" y="19"/>
                </a:cxn>
                <a:cxn ang="0">
                  <a:pos x="50" y="22"/>
                </a:cxn>
                <a:cxn ang="0">
                  <a:pos x="54" y="35"/>
                </a:cxn>
                <a:cxn ang="0">
                  <a:pos x="51" y="38"/>
                </a:cxn>
                <a:cxn ang="0">
                  <a:pos x="48" y="43"/>
                </a:cxn>
                <a:cxn ang="0">
                  <a:pos x="48" y="45"/>
                </a:cxn>
                <a:cxn ang="0">
                  <a:pos x="45" y="47"/>
                </a:cxn>
                <a:cxn ang="0">
                  <a:pos x="43" y="50"/>
                </a:cxn>
                <a:cxn ang="0">
                  <a:pos x="40" y="50"/>
                </a:cxn>
                <a:cxn ang="0">
                  <a:pos x="26" y="58"/>
                </a:cxn>
                <a:cxn ang="0">
                  <a:pos x="23" y="52"/>
                </a:cxn>
                <a:cxn ang="0">
                  <a:pos x="18" y="48"/>
                </a:cxn>
                <a:cxn ang="0">
                  <a:pos x="16" y="48"/>
                </a:cxn>
                <a:cxn ang="0">
                  <a:pos x="15" y="45"/>
                </a:cxn>
                <a:cxn ang="0">
                  <a:pos x="11" y="43"/>
                </a:cxn>
                <a:cxn ang="0">
                  <a:pos x="11" y="40"/>
                </a:cxn>
                <a:cxn ang="0">
                  <a:pos x="0" y="32"/>
                </a:cxn>
              </a:cxnLst>
              <a:rect l="0" t="0" r="r" b="b"/>
              <a:pathLst>
                <a:path w="61" h="62">
                  <a:moveTo>
                    <a:pt x="0" y="32"/>
                  </a:moveTo>
                  <a:lnTo>
                    <a:pt x="0" y="42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5" y="58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20" y="62"/>
                  </a:lnTo>
                  <a:lnTo>
                    <a:pt x="28" y="62"/>
                  </a:lnTo>
                  <a:lnTo>
                    <a:pt x="36" y="58"/>
                  </a:lnTo>
                  <a:lnTo>
                    <a:pt x="35" y="60"/>
                  </a:lnTo>
                  <a:lnTo>
                    <a:pt x="41" y="62"/>
                  </a:lnTo>
                  <a:lnTo>
                    <a:pt x="43" y="60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51" y="55"/>
                  </a:lnTo>
                  <a:lnTo>
                    <a:pt x="51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47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61" y="42"/>
                  </a:lnTo>
                  <a:lnTo>
                    <a:pt x="59" y="35"/>
                  </a:lnTo>
                  <a:lnTo>
                    <a:pt x="58" y="37"/>
                  </a:lnTo>
                  <a:lnTo>
                    <a:pt x="61" y="29"/>
                  </a:lnTo>
                  <a:lnTo>
                    <a:pt x="61" y="20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58" y="15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4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48" y="19"/>
                  </a:lnTo>
                  <a:lnTo>
                    <a:pt x="50" y="20"/>
                  </a:lnTo>
                  <a:lnTo>
                    <a:pt x="50" y="22"/>
                  </a:lnTo>
                  <a:lnTo>
                    <a:pt x="51" y="24"/>
                  </a:lnTo>
                  <a:lnTo>
                    <a:pt x="51" y="32"/>
                  </a:lnTo>
                  <a:lnTo>
                    <a:pt x="54" y="35"/>
                  </a:lnTo>
                  <a:lnTo>
                    <a:pt x="58" y="27"/>
                  </a:lnTo>
                  <a:lnTo>
                    <a:pt x="53" y="29"/>
                  </a:lnTo>
                  <a:lnTo>
                    <a:pt x="51" y="38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48" y="43"/>
                  </a:lnTo>
                  <a:lnTo>
                    <a:pt x="50" y="43"/>
                  </a:lnTo>
                  <a:lnTo>
                    <a:pt x="48" y="43"/>
                  </a:lnTo>
                  <a:lnTo>
                    <a:pt x="48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8"/>
                  </a:lnTo>
                  <a:lnTo>
                    <a:pt x="43" y="48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28" y="53"/>
                  </a:lnTo>
                  <a:lnTo>
                    <a:pt x="26" y="58"/>
                  </a:lnTo>
                  <a:lnTo>
                    <a:pt x="35" y="55"/>
                  </a:lnTo>
                  <a:lnTo>
                    <a:pt x="31" y="52"/>
                  </a:lnTo>
                  <a:lnTo>
                    <a:pt x="23" y="52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0" y="38"/>
                  </a:lnTo>
                  <a:lnTo>
                    <a:pt x="1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0" name="Oval 158"/>
            <p:cNvSpPr>
              <a:spLocks noChangeArrowheads="1"/>
            </p:cNvSpPr>
            <p:nvPr/>
          </p:nvSpPr>
          <p:spPr bwMode="auto">
            <a:xfrm>
              <a:off x="4920" y="276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1" name="Freeform 159"/>
            <p:cNvSpPr>
              <a:spLocks/>
            </p:cNvSpPr>
            <p:nvPr/>
          </p:nvSpPr>
          <p:spPr bwMode="auto">
            <a:xfrm>
              <a:off x="4915" y="2764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8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2" name="Oval 160"/>
            <p:cNvSpPr>
              <a:spLocks noChangeArrowheads="1"/>
            </p:cNvSpPr>
            <p:nvPr/>
          </p:nvSpPr>
          <p:spPr bwMode="auto">
            <a:xfrm>
              <a:off x="5160" y="2769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3" name="Freeform 161"/>
            <p:cNvSpPr>
              <a:spLocks/>
            </p:cNvSpPr>
            <p:nvPr/>
          </p:nvSpPr>
          <p:spPr bwMode="auto">
            <a:xfrm>
              <a:off x="5155" y="2764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0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5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4"/>
                </a:cxn>
                <a:cxn ang="0">
                  <a:pos x="122" y="24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1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19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5"/>
                </a:cxn>
                <a:cxn ang="0">
                  <a:pos x="54" y="11"/>
                </a:cxn>
                <a:cxn ang="0">
                  <a:pos x="81" y="10"/>
                </a:cxn>
                <a:cxn ang="0">
                  <a:pos x="92" y="15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4"/>
                </a:cxn>
                <a:cxn ang="0">
                  <a:pos x="129" y="58"/>
                </a:cxn>
                <a:cxn ang="0">
                  <a:pos x="131" y="67"/>
                </a:cxn>
                <a:cxn ang="0">
                  <a:pos x="127" y="82"/>
                </a:cxn>
                <a:cxn ang="0">
                  <a:pos x="124" y="96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0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6"/>
                </a:cxn>
                <a:cxn ang="0">
                  <a:pos x="11" y="82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1" y="109"/>
                  </a:lnTo>
                  <a:lnTo>
                    <a:pt x="13" y="110"/>
                  </a:lnTo>
                  <a:lnTo>
                    <a:pt x="15" y="114"/>
                  </a:lnTo>
                  <a:lnTo>
                    <a:pt x="21" y="120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8" y="127"/>
                  </a:lnTo>
                  <a:lnTo>
                    <a:pt x="35" y="130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0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0"/>
                  </a:lnTo>
                  <a:lnTo>
                    <a:pt x="119" y="119"/>
                  </a:lnTo>
                  <a:lnTo>
                    <a:pt x="121" y="115"/>
                  </a:lnTo>
                  <a:lnTo>
                    <a:pt x="127" y="109"/>
                  </a:lnTo>
                  <a:lnTo>
                    <a:pt x="129" y="105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7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4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4"/>
                  </a:lnTo>
                  <a:lnTo>
                    <a:pt x="121" y="21"/>
                  </a:lnTo>
                  <a:lnTo>
                    <a:pt x="114" y="15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1" y="16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19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4"/>
                  </a:lnTo>
                  <a:lnTo>
                    <a:pt x="124" y="41"/>
                  </a:lnTo>
                  <a:lnTo>
                    <a:pt x="124" y="44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7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2"/>
                  </a:lnTo>
                  <a:lnTo>
                    <a:pt x="127" y="86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0"/>
                  </a:lnTo>
                  <a:lnTo>
                    <a:pt x="71" y="130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4" name="Oval 162"/>
            <p:cNvSpPr>
              <a:spLocks noChangeArrowheads="1"/>
            </p:cNvSpPr>
            <p:nvPr/>
          </p:nvSpPr>
          <p:spPr bwMode="auto">
            <a:xfrm>
              <a:off x="5418" y="2769"/>
              <a:ext cx="134" cy="1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5" name="Freeform 163"/>
            <p:cNvSpPr>
              <a:spLocks/>
            </p:cNvSpPr>
            <p:nvPr/>
          </p:nvSpPr>
          <p:spPr bwMode="auto">
            <a:xfrm>
              <a:off x="5413" y="2764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4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5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7" y="15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1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0" y="64"/>
                  </a:lnTo>
                  <a:lnTo>
                    <a:pt x="140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5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5"/>
                  </a:lnTo>
                  <a:lnTo>
                    <a:pt x="97" y="15"/>
                  </a:lnTo>
                  <a:lnTo>
                    <a:pt x="99" y="15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6" name="Oval 164"/>
            <p:cNvSpPr>
              <a:spLocks noChangeArrowheads="1"/>
            </p:cNvSpPr>
            <p:nvPr/>
          </p:nvSpPr>
          <p:spPr bwMode="auto">
            <a:xfrm>
              <a:off x="5659" y="2769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7" name="Freeform 165"/>
            <p:cNvSpPr>
              <a:spLocks/>
            </p:cNvSpPr>
            <p:nvPr/>
          </p:nvSpPr>
          <p:spPr bwMode="auto">
            <a:xfrm>
              <a:off x="5654" y="2764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8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5"/>
                </a:cxn>
                <a:cxn ang="0">
                  <a:pos x="58" y="10"/>
                </a:cxn>
                <a:cxn ang="0">
                  <a:pos x="85" y="11"/>
                </a:cxn>
                <a:cxn ang="0">
                  <a:pos x="98" y="15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0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9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3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4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4"/>
                  </a:lnTo>
                  <a:lnTo>
                    <a:pt x="123" y="21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0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8" name="Oval 166"/>
            <p:cNvSpPr>
              <a:spLocks noChangeArrowheads="1"/>
            </p:cNvSpPr>
            <p:nvPr/>
          </p:nvSpPr>
          <p:spPr bwMode="auto">
            <a:xfrm>
              <a:off x="4920" y="255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59" name="Freeform 167"/>
            <p:cNvSpPr>
              <a:spLocks/>
            </p:cNvSpPr>
            <p:nvPr/>
          </p:nvSpPr>
          <p:spPr bwMode="auto">
            <a:xfrm>
              <a:off x="4915" y="2549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4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8" y="14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8" y="124"/>
                </a:cxn>
                <a:cxn ang="0">
                  <a:pos x="84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3" y="26"/>
                  </a:lnTo>
                  <a:lnTo>
                    <a:pt x="12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0" name="Oval 168"/>
            <p:cNvSpPr>
              <a:spLocks noChangeArrowheads="1"/>
            </p:cNvSpPr>
            <p:nvPr/>
          </p:nvSpPr>
          <p:spPr bwMode="auto">
            <a:xfrm>
              <a:off x="5160" y="2554"/>
              <a:ext cx="132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1" name="Freeform 169"/>
            <p:cNvSpPr>
              <a:spLocks/>
            </p:cNvSpPr>
            <p:nvPr/>
          </p:nvSpPr>
          <p:spPr bwMode="auto">
            <a:xfrm>
              <a:off x="5155" y="2549"/>
              <a:ext cx="140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1" y="120"/>
                </a:cxn>
                <a:cxn ang="0">
                  <a:pos x="28" y="127"/>
                </a:cxn>
                <a:cxn ang="0">
                  <a:pos x="41" y="134"/>
                </a:cxn>
                <a:cxn ang="0">
                  <a:pos x="54" y="139"/>
                </a:cxn>
                <a:cxn ang="0">
                  <a:pos x="71" y="140"/>
                </a:cxn>
                <a:cxn ang="0">
                  <a:pos x="86" y="137"/>
                </a:cxn>
                <a:cxn ang="0">
                  <a:pos x="99" y="134"/>
                </a:cxn>
                <a:cxn ang="0">
                  <a:pos x="109" y="127"/>
                </a:cxn>
                <a:cxn ang="0">
                  <a:pos x="121" y="115"/>
                </a:cxn>
                <a:cxn ang="0">
                  <a:pos x="131" y="104"/>
                </a:cxn>
                <a:cxn ang="0">
                  <a:pos x="137" y="89"/>
                </a:cxn>
                <a:cxn ang="0">
                  <a:pos x="139" y="74"/>
                </a:cxn>
                <a:cxn ang="0">
                  <a:pos x="139" y="64"/>
                </a:cxn>
                <a:cxn ang="0">
                  <a:pos x="137" y="48"/>
                </a:cxn>
                <a:cxn ang="0">
                  <a:pos x="131" y="34"/>
                </a:cxn>
                <a:cxn ang="0">
                  <a:pos x="122" y="24"/>
                </a:cxn>
                <a:cxn ang="0">
                  <a:pos x="111" y="13"/>
                </a:cxn>
                <a:cxn ang="0">
                  <a:pos x="104" y="8"/>
                </a:cxn>
                <a:cxn ang="0">
                  <a:pos x="89" y="1"/>
                </a:cxn>
                <a:cxn ang="0">
                  <a:pos x="54" y="0"/>
                </a:cxn>
                <a:cxn ang="0">
                  <a:pos x="41" y="5"/>
                </a:cxn>
                <a:cxn ang="0">
                  <a:pos x="28" y="11"/>
                </a:cxn>
                <a:cxn ang="0">
                  <a:pos x="20" y="19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1"/>
                </a:cxn>
                <a:cxn ang="0">
                  <a:pos x="28" y="23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81" y="10"/>
                </a:cxn>
                <a:cxn ang="0">
                  <a:pos x="92" y="14"/>
                </a:cxn>
                <a:cxn ang="0">
                  <a:pos x="99" y="16"/>
                </a:cxn>
                <a:cxn ang="0">
                  <a:pos x="107" y="21"/>
                </a:cxn>
                <a:cxn ang="0">
                  <a:pos x="119" y="33"/>
                </a:cxn>
                <a:cxn ang="0">
                  <a:pos x="124" y="44"/>
                </a:cxn>
                <a:cxn ang="0">
                  <a:pos x="129" y="58"/>
                </a:cxn>
                <a:cxn ang="0">
                  <a:pos x="131" y="67"/>
                </a:cxn>
                <a:cxn ang="0">
                  <a:pos x="127" y="82"/>
                </a:cxn>
                <a:cxn ang="0">
                  <a:pos x="124" y="96"/>
                </a:cxn>
                <a:cxn ang="0">
                  <a:pos x="121" y="102"/>
                </a:cxn>
                <a:cxn ang="0">
                  <a:pos x="109" y="114"/>
                </a:cxn>
                <a:cxn ang="0">
                  <a:pos x="97" y="124"/>
                </a:cxn>
                <a:cxn ang="0">
                  <a:pos x="86" y="127"/>
                </a:cxn>
                <a:cxn ang="0">
                  <a:pos x="71" y="129"/>
                </a:cxn>
                <a:cxn ang="0">
                  <a:pos x="64" y="129"/>
                </a:cxn>
                <a:cxn ang="0">
                  <a:pos x="51" y="127"/>
                </a:cxn>
                <a:cxn ang="0">
                  <a:pos x="35" y="120"/>
                </a:cxn>
                <a:cxn ang="0">
                  <a:pos x="28" y="114"/>
                </a:cxn>
                <a:cxn ang="0">
                  <a:pos x="18" y="102"/>
                </a:cxn>
                <a:cxn ang="0">
                  <a:pos x="15" y="96"/>
                </a:cxn>
                <a:cxn ang="0">
                  <a:pos x="11" y="82"/>
                </a:cxn>
                <a:cxn ang="0">
                  <a:pos x="0" y="69"/>
                </a:cxn>
              </a:cxnLst>
              <a:rect l="0" t="0" r="r" b="b"/>
              <a:pathLst>
                <a:path w="140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1" y="109"/>
                  </a:lnTo>
                  <a:lnTo>
                    <a:pt x="13" y="110"/>
                  </a:lnTo>
                  <a:lnTo>
                    <a:pt x="15" y="114"/>
                  </a:lnTo>
                  <a:lnTo>
                    <a:pt x="21" y="120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8" y="127"/>
                  </a:lnTo>
                  <a:lnTo>
                    <a:pt x="35" y="130"/>
                  </a:lnTo>
                  <a:lnTo>
                    <a:pt x="38" y="134"/>
                  </a:lnTo>
                  <a:lnTo>
                    <a:pt x="41" y="134"/>
                  </a:lnTo>
                  <a:lnTo>
                    <a:pt x="48" y="137"/>
                  </a:lnTo>
                  <a:lnTo>
                    <a:pt x="51" y="137"/>
                  </a:lnTo>
                  <a:lnTo>
                    <a:pt x="54" y="139"/>
                  </a:lnTo>
                  <a:lnTo>
                    <a:pt x="64" y="139"/>
                  </a:lnTo>
                  <a:lnTo>
                    <a:pt x="68" y="140"/>
                  </a:lnTo>
                  <a:lnTo>
                    <a:pt x="71" y="140"/>
                  </a:lnTo>
                  <a:lnTo>
                    <a:pt x="74" y="139"/>
                  </a:lnTo>
                  <a:lnTo>
                    <a:pt x="84" y="139"/>
                  </a:lnTo>
                  <a:lnTo>
                    <a:pt x="86" y="137"/>
                  </a:lnTo>
                  <a:lnTo>
                    <a:pt x="89" y="137"/>
                  </a:lnTo>
                  <a:lnTo>
                    <a:pt x="96" y="134"/>
                  </a:lnTo>
                  <a:lnTo>
                    <a:pt x="99" y="134"/>
                  </a:lnTo>
                  <a:lnTo>
                    <a:pt x="104" y="130"/>
                  </a:lnTo>
                  <a:lnTo>
                    <a:pt x="106" y="129"/>
                  </a:lnTo>
                  <a:lnTo>
                    <a:pt x="109" y="127"/>
                  </a:lnTo>
                  <a:lnTo>
                    <a:pt x="116" y="120"/>
                  </a:lnTo>
                  <a:lnTo>
                    <a:pt x="119" y="119"/>
                  </a:lnTo>
                  <a:lnTo>
                    <a:pt x="121" y="115"/>
                  </a:lnTo>
                  <a:lnTo>
                    <a:pt x="127" y="109"/>
                  </a:lnTo>
                  <a:lnTo>
                    <a:pt x="129" y="105"/>
                  </a:lnTo>
                  <a:lnTo>
                    <a:pt x="131" y="104"/>
                  </a:lnTo>
                  <a:lnTo>
                    <a:pt x="134" y="99"/>
                  </a:lnTo>
                  <a:lnTo>
                    <a:pt x="134" y="96"/>
                  </a:lnTo>
                  <a:lnTo>
                    <a:pt x="137" y="89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74"/>
                  </a:lnTo>
                  <a:lnTo>
                    <a:pt x="140" y="71"/>
                  </a:lnTo>
                  <a:lnTo>
                    <a:pt x="140" y="67"/>
                  </a:lnTo>
                  <a:lnTo>
                    <a:pt x="139" y="64"/>
                  </a:lnTo>
                  <a:lnTo>
                    <a:pt x="139" y="54"/>
                  </a:lnTo>
                  <a:lnTo>
                    <a:pt x="137" y="51"/>
                  </a:lnTo>
                  <a:lnTo>
                    <a:pt x="137" y="48"/>
                  </a:lnTo>
                  <a:lnTo>
                    <a:pt x="134" y="41"/>
                  </a:lnTo>
                  <a:lnTo>
                    <a:pt x="134" y="38"/>
                  </a:lnTo>
                  <a:lnTo>
                    <a:pt x="131" y="34"/>
                  </a:lnTo>
                  <a:lnTo>
                    <a:pt x="127" y="28"/>
                  </a:lnTo>
                  <a:lnTo>
                    <a:pt x="126" y="26"/>
                  </a:lnTo>
                  <a:lnTo>
                    <a:pt x="122" y="24"/>
                  </a:lnTo>
                  <a:lnTo>
                    <a:pt x="121" y="21"/>
                  </a:lnTo>
                  <a:lnTo>
                    <a:pt x="114" y="14"/>
                  </a:lnTo>
                  <a:lnTo>
                    <a:pt x="111" y="13"/>
                  </a:lnTo>
                  <a:lnTo>
                    <a:pt x="109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99" y="5"/>
                  </a:lnTo>
                  <a:lnTo>
                    <a:pt x="96" y="5"/>
                  </a:lnTo>
                  <a:lnTo>
                    <a:pt x="89" y="1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5" y="8"/>
                  </a:lnTo>
                  <a:lnTo>
                    <a:pt x="28" y="11"/>
                  </a:lnTo>
                  <a:lnTo>
                    <a:pt x="25" y="14"/>
                  </a:lnTo>
                  <a:lnTo>
                    <a:pt x="21" y="16"/>
                  </a:lnTo>
                  <a:lnTo>
                    <a:pt x="20" y="19"/>
                  </a:lnTo>
                  <a:lnTo>
                    <a:pt x="16" y="21"/>
                  </a:lnTo>
                  <a:lnTo>
                    <a:pt x="15" y="24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1" y="21"/>
                  </a:lnTo>
                  <a:lnTo>
                    <a:pt x="35" y="18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8" y="10"/>
                  </a:lnTo>
                  <a:lnTo>
                    <a:pt x="69" y="10"/>
                  </a:lnTo>
                  <a:lnTo>
                    <a:pt x="81" y="10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9" y="16"/>
                  </a:lnTo>
                  <a:lnTo>
                    <a:pt x="102" y="18"/>
                  </a:lnTo>
                  <a:lnTo>
                    <a:pt x="104" y="19"/>
                  </a:lnTo>
                  <a:lnTo>
                    <a:pt x="107" y="21"/>
                  </a:lnTo>
                  <a:lnTo>
                    <a:pt x="114" y="28"/>
                  </a:lnTo>
                  <a:lnTo>
                    <a:pt x="116" y="31"/>
                  </a:lnTo>
                  <a:lnTo>
                    <a:pt x="119" y="33"/>
                  </a:lnTo>
                  <a:lnTo>
                    <a:pt x="121" y="34"/>
                  </a:lnTo>
                  <a:lnTo>
                    <a:pt x="124" y="41"/>
                  </a:lnTo>
                  <a:lnTo>
                    <a:pt x="124" y="44"/>
                  </a:lnTo>
                  <a:lnTo>
                    <a:pt x="127" y="51"/>
                  </a:lnTo>
                  <a:lnTo>
                    <a:pt x="127" y="54"/>
                  </a:lnTo>
                  <a:lnTo>
                    <a:pt x="129" y="58"/>
                  </a:lnTo>
                  <a:lnTo>
                    <a:pt x="129" y="64"/>
                  </a:lnTo>
                  <a:lnTo>
                    <a:pt x="131" y="71"/>
                  </a:lnTo>
                  <a:lnTo>
                    <a:pt x="131" y="67"/>
                  </a:lnTo>
                  <a:lnTo>
                    <a:pt x="129" y="71"/>
                  </a:lnTo>
                  <a:lnTo>
                    <a:pt x="129" y="81"/>
                  </a:lnTo>
                  <a:lnTo>
                    <a:pt x="127" y="82"/>
                  </a:lnTo>
                  <a:lnTo>
                    <a:pt x="127" y="86"/>
                  </a:lnTo>
                  <a:lnTo>
                    <a:pt x="124" y="92"/>
                  </a:lnTo>
                  <a:lnTo>
                    <a:pt x="124" y="96"/>
                  </a:lnTo>
                  <a:lnTo>
                    <a:pt x="124" y="97"/>
                  </a:lnTo>
                  <a:lnTo>
                    <a:pt x="122" y="99"/>
                  </a:lnTo>
                  <a:lnTo>
                    <a:pt x="121" y="102"/>
                  </a:lnTo>
                  <a:lnTo>
                    <a:pt x="114" y="109"/>
                  </a:lnTo>
                  <a:lnTo>
                    <a:pt x="112" y="112"/>
                  </a:lnTo>
                  <a:lnTo>
                    <a:pt x="109" y="114"/>
                  </a:lnTo>
                  <a:lnTo>
                    <a:pt x="102" y="120"/>
                  </a:lnTo>
                  <a:lnTo>
                    <a:pt x="99" y="122"/>
                  </a:lnTo>
                  <a:lnTo>
                    <a:pt x="97" y="124"/>
                  </a:lnTo>
                  <a:lnTo>
                    <a:pt x="96" y="124"/>
                  </a:lnTo>
                  <a:lnTo>
                    <a:pt x="92" y="124"/>
                  </a:lnTo>
                  <a:lnTo>
                    <a:pt x="86" y="127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1" y="129"/>
                  </a:lnTo>
                  <a:lnTo>
                    <a:pt x="68" y="130"/>
                  </a:lnTo>
                  <a:lnTo>
                    <a:pt x="71" y="130"/>
                  </a:lnTo>
                  <a:lnTo>
                    <a:pt x="64" y="129"/>
                  </a:lnTo>
                  <a:lnTo>
                    <a:pt x="58" y="129"/>
                  </a:lnTo>
                  <a:lnTo>
                    <a:pt x="54" y="127"/>
                  </a:lnTo>
                  <a:lnTo>
                    <a:pt x="51" y="127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28" y="114"/>
                  </a:lnTo>
                  <a:lnTo>
                    <a:pt x="21" y="107"/>
                  </a:lnTo>
                  <a:lnTo>
                    <a:pt x="20" y="104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2" name="Oval 170"/>
            <p:cNvSpPr>
              <a:spLocks noChangeArrowheads="1"/>
            </p:cNvSpPr>
            <p:nvPr/>
          </p:nvSpPr>
          <p:spPr bwMode="auto">
            <a:xfrm>
              <a:off x="5418" y="2554"/>
              <a:ext cx="134" cy="13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3" name="Freeform 171"/>
            <p:cNvSpPr>
              <a:spLocks/>
            </p:cNvSpPr>
            <p:nvPr/>
          </p:nvSpPr>
          <p:spPr bwMode="auto">
            <a:xfrm>
              <a:off x="5413" y="2549"/>
              <a:ext cx="142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1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49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7" y="120"/>
                </a:cxn>
                <a:cxn ang="0">
                  <a:pos x="129" y="109"/>
                </a:cxn>
                <a:cxn ang="0">
                  <a:pos x="135" y="99"/>
                </a:cxn>
                <a:cxn ang="0">
                  <a:pos x="139" y="86"/>
                </a:cxn>
                <a:cxn ang="0">
                  <a:pos x="142" y="71"/>
                </a:cxn>
                <a:cxn ang="0">
                  <a:pos x="140" y="54"/>
                </a:cxn>
                <a:cxn ang="0">
                  <a:pos x="135" y="41"/>
                </a:cxn>
                <a:cxn ang="0">
                  <a:pos x="129" y="28"/>
                </a:cxn>
                <a:cxn ang="0">
                  <a:pos x="122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8" y="21"/>
                </a:cxn>
                <a:cxn ang="0">
                  <a:pos x="11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1" y="21"/>
                </a:cxn>
                <a:cxn ang="0">
                  <a:pos x="40" y="16"/>
                </a:cxn>
                <a:cxn ang="0">
                  <a:pos x="46" y="14"/>
                </a:cxn>
                <a:cxn ang="0">
                  <a:pos x="58" y="10"/>
                </a:cxn>
                <a:cxn ang="0">
                  <a:pos x="84" y="11"/>
                </a:cxn>
                <a:cxn ang="0">
                  <a:pos x="97" y="14"/>
                </a:cxn>
                <a:cxn ang="0">
                  <a:pos x="104" y="18"/>
                </a:cxn>
                <a:cxn ang="0">
                  <a:pos x="116" y="28"/>
                </a:cxn>
                <a:cxn ang="0">
                  <a:pos x="122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4" y="120"/>
                </a:cxn>
                <a:cxn ang="0">
                  <a:pos x="97" y="124"/>
                </a:cxn>
                <a:cxn ang="0">
                  <a:pos x="84" y="127"/>
                </a:cxn>
                <a:cxn ang="0">
                  <a:pos x="69" y="130"/>
                </a:cxn>
                <a:cxn ang="0">
                  <a:pos x="58" y="129"/>
                </a:cxn>
                <a:cxn ang="0">
                  <a:pos x="46" y="124"/>
                </a:cxn>
                <a:cxn ang="0">
                  <a:pos x="40" y="122"/>
                </a:cxn>
                <a:cxn ang="0">
                  <a:pos x="26" y="112"/>
                </a:cxn>
                <a:cxn ang="0">
                  <a:pos x="16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2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8" y="104"/>
                  </a:lnTo>
                  <a:lnTo>
                    <a:pt x="10" y="105"/>
                  </a:lnTo>
                  <a:lnTo>
                    <a:pt x="11" y="109"/>
                  </a:lnTo>
                  <a:lnTo>
                    <a:pt x="18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49" y="137"/>
                  </a:lnTo>
                  <a:lnTo>
                    <a:pt x="53" y="137"/>
                  </a:lnTo>
                  <a:lnTo>
                    <a:pt x="54" y="139"/>
                  </a:lnTo>
                  <a:lnTo>
                    <a:pt x="66" y="139"/>
                  </a:lnTo>
                  <a:lnTo>
                    <a:pt x="69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7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7" y="129"/>
                  </a:lnTo>
                  <a:lnTo>
                    <a:pt x="111" y="127"/>
                  </a:lnTo>
                  <a:lnTo>
                    <a:pt x="117" y="120"/>
                  </a:lnTo>
                  <a:lnTo>
                    <a:pt x="121" y="119"/>
                  </a:lnTo>
                  <a:lnTo>
                    <a:pt x="122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2" y="104"/>
                  </a:lnTo>
                  <a:lnTo>
                    <a:pt x="135" y="99"/>
                  </a:lnTo>
                  <a:lnTo>
                    <a:pt x="135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0" y="84"/>
                  </a:lnTo>
                  <a:lnTo>
                    <a:pt x="140" y="74"/>
                  </a:lnTo>
                  <a:lnTo>
                    <a:pt x="142" y="71"/>
                  </a:lnTo>
                  <a:lnTo>
                    <a:pt x="142" y="67"/>
                  </a:lnTo>
                  <a:lnTo>
                    <a:pt x="140" y="64"/>
                  </a:lnTo>
                  <a:lnTo>
                    <a:pt x="140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2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4" y="24"/>
                  </a:lnTo>
                  <a:lnTo>
                    <a:pt x="122" y="21"/>
                  </a:lnTo>
                  <a:lnTo>
                    <a:pt x="116" y="14"/>
                  </a:lnTo>
                  <a:lnTo>
                    <a:pt x="112" y="13"/>
                  </a:lnTo>
                  <a:lnTo>
                    <a:pt x="111" y="11"/>
                  </a:lnTo>
                  <a:lnTo>
                    <a:pt x="107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7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8" y="21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8"/>
                  </a:lnTo>
                  <a:lnTo>
                    <a:pt x="8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8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1" y="21"/>
                  </a:lnTo>
                  <a:lnTo>
                    <a:pt x="35" y="19"/>
                  </a:lnTo>
                  <a:lnTo>
                    <a:pt x="36" y="18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53" y="11"/>
                  </a:lnTo>
                  <a:lnTo>
                    <a:pt x="56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4" y="11"/>
                  </a:lnTo>
                  <a:lnTo>
                    <a:pt x="88" y="11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6"/>
                  </a:lnTo>
                  <a:lnTo>
                    <a:pt x="104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7" y="31"/>
                  </a:lnTo>
                  <a:lnTo>
                    <a:pt x="121" y="33"/>
                  </a:lnTo>
                  <a:lnTo>
                    <a:pt x="122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2" y="71"/>
                  </a:lnTo>
                  <a:lnTo>
                    <a:pt x="132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2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4" y="120"/>
                  </a:lnTo>
                  <a:lnTo>
                    <a:pt x="101" y="122"/>
                  </a:lnTo>
                  <a:lnTo>
                    <a:pt x="99" y="124"/>
                  </a:lnTo>
                  <a:lnTo>
                    <a:pt x="97" y="124"/>
                  </a:lnTo>
                  <a:lnTo>
                    <a:pt x="94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69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6" y="127"/>
                  </a:lnTo>
                  <a:lnTo>
                    <a:pt x="53" y="127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0" y="122"/>
                  </a:lnTo>
                  <a:lnTo>
                    <a:pt x="36" y="120"/>
                  </a:lnTo>
                  <a:lnTo>
                    <a:pt x="30" y="114"/>
                  </a:lnTo>
                  <a:lnTo>
                    <a:pt x="26" y="112"/>
                  </a:lnTo>
                  <a:lnTo>
                    <a:pt x="25" y="109"/>
                  </a:lnTo>
                  <a:lnTo>
                    <a:pt x="18" y="102"/>
                  </a:lnTo>
                  <a:lnTo>
                    <a:pt x="16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11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4" name="Oval 172"/>
            <p:cNvSpPr>
              <a:spLocks noChangeArrowheads="1"/>
            </p:cNvSpPr>
            <p:nvPr/>
          </p:nvSpPr>
          <p:spPr bwMode="auto">
            <a:xfrm>
              <a:off x="5659" y="2554"/>
              <a:ext cx="134" cy="13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5" name="Freeform 173"/>
            <p:cNvSpPr>
              <a:spLocks/>
            </p:cNvSpPr>
            <p:nvPr/>
          </p:nvSpPr>
          <p:spPr bwMode="auto">
            <a:xfrm>
              <a:off x="5654" y="2549"/>
              <a:ext cx="143" cy="140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5" y="99"/>
                </a:cxn>
                <a:cxn ang="0">
                  <a:pos x="12" y="109"/>
                </a:cxn>
                <a:cxn ang="0">
                  <a:pos x="23" y="120"/>
                </a:cxn>
                <a:cxn ang="0">
                  <a:pos x="35" y="130"/>
                </a:cxn>
                <a:cxn ang="0">
                  <a:pos x="50" y="137"/>
                </a:cxn>
                <a:cxn ang="0">
                  <a:pos x="66" y="139"/>
                </a:cxn>
                <a:cxn ang="0">
                  <a:pos x="76" y="139"/>
                </a:cxn>
                <a:cxn ang="0">
                  <a:pos x="91" y="137"/>
                </a:cxn>
                <a:cxn ang="0">
                  <a:pos x="106" y="130"/>
                </a:cxn>
                <a:cxn ang="0">
                  <a:pos x="118" y="120"/>
                </a:cxn>
                <a:cxn ang="0">
                  <a:pos x="129" y="109"/>
                </a:cxn>
                <a:cxn ang="0">
                  <a:pos x="136" y="99"/>
                </a:cxn>
                <a:cxn ang="0">
                  <a:pos x="139" y="86"/>
                </a:cxn>
                <a:cxn ang="0">
                  <a:pos x="143" y="71"/>
                </a:cxn>
                <a:cxn ang="0">
                  <a:pos x="141" y="54"/>
                </a:cxn>
                <a:cxn ang="0">
                  <a:pos x="136" y="41"/>
                </a:cxn>
                <a:cxn ang="0">
                  <a:pos x="129" y="28"/>
                </a:cxn>
                <a:cxn ang="0">
                  <a:pos x="123" y="21"/>
                </a:cxn>
                <a:cxn ang="0">
                  <a:pos x="111" y="11"/>
                </a:cxn>
                <a:cxn ang="0">
                  <a:pos x="101" y="5"/>
                </a:cxn>
                <a:cxn ang="0">
                  <a:pos x="88" y="1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30" y="11"/>
                </a:cxn>
                <a:cxn ang="0">
                  <a:pos x="19" y="21"/>
                </a:cxn>
                <a:cxn ang="0">
                  <a:pos x="12" y="28"/>
                </a:cxn>
                <a:cxn ang="0">
                  <a:pos x="5" y="41"/>
                </a:cxn>
                <a:cxn ang="0">
                  <a:pos x="0" y="54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0" y="33"/>
                </a:cxn>
                <a:cxn ang="0">
                  <a:pos x="32" y="21"/>
                </a:cxn>
                <a:cxn ang="0">
                  <a:pos x="40" y="16"/>
                </a:cxn>
                <a:cxn ang="0">
                  <a:pos x="47" y="14"/>
                </a:cxn>
                <a:cxn ang="0">
                  <a:pos x="58" y="10"/>
                </a:cxn>
                <a:cxn ang="0">
                  <a:pos x="85" y="11"/>
                </a:cxn>
                <a:cxn ang="0">
                  <a:pos x="98" y="14"/>
                </a:cxn>
                <a:cxn ang="0">
                  <a:pos x="105" y="18"/>
                </a:cxn>
                <a:cxn ang="0">
                  <a:pos x="116" y="28"/>
                </a:cxn>
                <a:cxn ang="0">
                  <a:pos x="123" y="34"/>
                </a:cxn>
                <a:cxn ang="0">
                  <a:pos x="129" y="51"/>
                </a:cxn>
                <a:cxn ang="0">
                  <a:pos x="131" y="64"/>
                </a:cxn>
                <a:cxn ang="0">
                  <a:pos x="131" y="71"/>
                </a:cxn>
                <a:cxn ang="0">
                  <a:pos x="129" y="86"/>
                </a:cxn>
                <a:cxn ang="0">
                  <a:pos x="126" y="97"/>
                </a:cxn>
                <a:cxn ang="0">
                  <a:pos x="116" y="109"/>
                </a:cxn>
                <a:cxn ang="0">
                  <a:pos x="105" y="120"/>
                </a:cxn>
                <a:cxn ang="0">
                  <a:pos x="98" y="124"/>
                </a:cxn>
                <a:cxn ang="0">
                  <a:pos x="85" y="127"/>
                </a:cxn>
                <a:cxn ang="0">
                  <a:pos x="70" y="130"/>
                </a:cxn>
                <a:cxn ang="0">
                  <a:pos x="58" y="129"/>
                </a:cxn>
                <a:cxn ang="0">
                  <a:pos x="47" y="124"/>
                </a:cxn>
                <a:cxn ang="0">
                  <a:pos x="40" y="122"/>
                </a:cxn>
                <a:cxn ang="0">
                  <a:pos x="27" y="112"/>
                </a:cxn>
                <a:cxn ang="0">
                  <a:pos x="17" y="99"/>
                </a:cxn>
                <a:cxn ang="0">
                  <a:pos x="15" y="92"/>
                </a:cxn>
                <a:cxn ang="0">
                  <a:pos x="10" y="81"/>
                </a:cxn>
              </a:cxnLst>
              <a:rect l="0" t="0" r="r" b="b"/>
              <a:pathLst>
                <a:path w="143" h="140">
                  <a:moveTo>
                    <a:pt x="0" y="69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5"/>
                  </a:lnTo>
                  <a:lnTo>
                    <a:pt x="12" y="109"/>
                  </a:lnTo>
                  <a:lnTo>
                    <a:pt x="19" y="115"/>
                  </a:lnTo>
                  <a:lnTo>
                    <a:pt x="20" y="119"/>
                  </a:lnTo>
                  <a:lnTo>
                    <a:pt x="23" y="120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0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0"/>
                  </a:lnTo>
                  <a:lnTo>
                    <a:pt x="73" y="140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0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3" y="115"/>
                  </a:lnTo>
                  <a:lnTo>
                    <a:pt x="129" y="109"/>
                  </a:lnTo>
                  <a:lnTo>
                    <a:pt x="131" y="105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41" y="54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4"/>
                  </a:lnTo>
                  <a:lnTo>
                    <a:pt x="129" y="28"/>
                  </a:lnTo>
                  <a:lnTo>
                    <a:pt x="128" y="26"/>
                  </a:lnTo>
                  <a:lnTo>
                    <a:pt x="124" y="24"/>
                  </a:lnTo>
                  <a:lnTo>
                    <a:pt x="123" y="21"/>
                  </a:lnTo>
                  <a:lnTo>
                    <a:pt x="116" y="14"/>
                  </a:lnTo>
                  <a:lnTo>
                    <a:pt x="113" y="13"/>
                  </a:lnTo>
                  <a:lnTo>
                    <a:pt x="111" y="11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9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69"/>
                  </a:lnTo>
                  <a:lnTo>
                    <a:pt x="10" y="69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9" y="34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1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7" y="14"/>
                  </a:lnTo>
                  <a:lnTo>
                    <a:pt x="53" y="11"/>
                  </a:lnTo>
                  <a:lnTo>
                    <a:pt x="57" y="11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1"/>
                  </a:lnTo>
                  <a:lnTo>
                    <a:pt x="88" y="11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6"/>
                  </a:lnTo>
                  <a:lnTo>
                    <a:pt x="105" y="18"/>
                  </a:lnTo>
                  <a:lnTo>
                    <a:pt x="106" y="19"/>
                  </a:lnTo>
                  <a:lnTo>
                    <a:pt x="109" y="21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4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9" y="51"/>
                  </a:lnTo>
                  <a:lnTo>
                    <a:pt x="129" y="54"/>
                  </a:lnTo>
                  <a:lnTo>
                    <a:pt x="131" y="58"/>
                  </a:lnTo>
                  <a:lnTo>
                    <a:pt x="131" y="64"/>
                  </a:lnTo>
                  <a:lnTo>
                    <a:pt x="133" y="71"/>
                  </a:lnTo>
                  <a:lnTo>
                    <a:pt x="133" y="67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2"/>
                  </a:lnTo>
                  <a:lnTo>
                    <a:pt x="129" y="86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26" y="97"/>
                  </a:lnTo>
                  <a:lnTo>
                    <a:pt x="124" y="99"/>
                  </a:lnTo>
                  <a:lnTo>
                    <a:pt x="123" y="102"/>
                  </a:lnTo>
                  <a:lnTo>
                    <a:pt x="116" y="109"/>
                  </a:lnTo>
                  <a:lnTo>
                    <a:pt x="114" y="112"/>
                  </a:lnTo>
                  <a:lnTo>
                    <a:pt x="111" y="114"/>
                  </a:lnTo>
                  <a:lnTo>
                    <a:pt x="105" y="120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0"/>
                  </a:lnTo>
                  <a:lnTo>
                    <a:pt x="73" y="130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0"/>
                  </a:lnTo>
                  <a:lnTo>
                    <a:pt x="30" y="114"/>
                  </a:lnTo>
                  <a:lnTo>
                    <a:pt x="27" y="112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0" y="81"/>
                  </a:lnTo>
                  <a:lnTo>
                    <a:pt x="1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66" name="Freeform 174"/>
            <p:cNvSpPr>
              <a:spLocks/>
            </p:cNvSpPr>
            <p:nvPr/>
          </p:nvSpPr>
          <p:spPr bwMode="auto">
            <a:xfrm>
              <a:off x="4288" y="1356"/>
              <a:ext cx="1628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1623" y="13"/>
                </a:cxn>
                <a:cxn ang="0">
                  <a:pos x="1624" y="12"/>
                </a:cxn>
                <a:cxn ang="0">
                  <a:pos x="1626" y="12"/>
                </a:cxn>
                <a:cxn ang="0">
                  <a:pos x="1626" y="10"/>
                </a:cxn>
                <a:cxn ang="0">
                  <a:pos x="1628" y="8"/>
                </a:cxn>
                <a:cxn ang="0">
                  <a:pos x="1628" y="5"/>
                </a:cxn>
                <a:cxn ang="0">
                  <a:pos x="1626" y="3"/>
                </a:cxn>
                <a:cxn ang="0">
                  <a:pos x="1626" y="2"/>
                </a:cxn>
                <a:cxn ang="0">
                  <a:pos x="1624" y="2"/>
                </a:cxn>
                <a:cxn ang="0">
                  <a:pos x="1623" y="0"/>
                </a:cxn>
                <a:cxn ang="0">
                  <a:pos x="1621" y="0"/>
                </a:cxn>
                <a:cxn ang="0">
                  <a:pos x="7" y="0"/>
                </a:cxn>
              </a:cxnLst>
              <a:rect l="0" t="0" r="r" b="b"/>
              <a:pathLst>
                <a:path w="1628" h="13">
                  <a:moveTo>
                    <a:pt x="7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3"/>
                  </a:lnTo>
                  <a:lnTo>
                    <a:pt x="1623" y="13"/>
                  </a:lnTo>
                  <a:lnTo>
                    <a:pt x="1624" y="12"/>
                  </a:lnTo>
                  <a:lnTo>
                    <a:pt x="1626" y="12"/>
                  </a:lnTo>
                  <a:lnTo>
                    <a:pt x="1626" y="10"/>
                  </a:lnTo>
                  <a:lnTo>
                    <a:pt x="1628" y="8"/>
                  </a:lnTo>
                  <a:lnTo>
                    <a:pt x="1628" y="5"/>
                  </a:lnTo>
                  <a:lnTo>
                    <a:pt x="1626" y="3"/>
                  </a:lnTo>
                  <a:lnTo>
                    <a:pt x="1626" y="2"/>
                  </a:lnTo>
                  <a:lnTo>
                    <a:pt x="1624" y="2"/>
                  </a:lnTo>
                  <a:lnTo>
                    <a:pt x="1623" y="0"/>
                  </a:lnTo>
                  <a:lnTo>
                    <a:pt x="162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7" name="Titel 146"/>
          <p:cNvSpPr>
            <a:spLocks noGrp="1"/>
          </p:cNvSpPr>
          <p:nvPr>
            <p:ph type="title"/>
          </p:nvPr>
        </p:nvSpPr>
        <p:spPr>
          <a:xfrm>
            <a:off x="1" y="542991"/>
            <a:ext cx="8745538" cy="427037"/>
          </a:xfrm>
        </p:spPr>
        <p:txBody>
          <a:bodyPr/>
          <a:lstStyle/>
          <a:p>
            <a:r>
              <a:rPr lang="ru-RU" dirty="0" smtClean="0">
                <a:solidFill>
                  <a:srgbClr val="5BAC26"/>
                </a:solidFill>
              </a:rPr>
              <a:t/>
            </a:r>
            <a:br>
              <a:rPr lang="ru-RU" dirty="0" smtClean="0">
                <a:solidFill>
                  <a:srgbClr val="5BAC26"/>
                </a:solidFill>
              </a:rPr>
            </a:br>
            <a:r>
              <a:rPr lang="ru-RU" dirty="0">
                <a:solidFill>
                  <a:srgbClr val="5BAC26"/>
                </a:solidFill>
              </a:rPr>
              <a:t/>
            </a:r>
            <a:br>
              <a:rPr lang="ru-RU" dirty="0">
                <a:solidFill>
                  <a:srgbClr val="5BAC26"/>
                </a:solidFill>
              </a:rPr>
            </a:br>
            <a:r>
              <a:rPr lang="en-US" dirty="0">
                <a:solidFill>
                  <a:srgbClr val="5BAC26"/>
                </a:solidFill>
              </a:rPr>
              <a:t>CSH / CSW  65 .. </a:t>
            </a:r>
            <a:r>
              <a:rPr lang="en-US" dirty="0" smtClean="0">
                <a:solidFill>
                  <a:srgbClr val="5BAC26"/>
                </a:solidFill>
              </a:rPr>
              <a:t>95</a:t>
            </a:r>
            <a:r>
              <a:rPr lang="ru-RU" dirty="0" smtClean="0">
                <a:solidFill>
                  <a:srgbClr val="5BAC26"/>
                </a:solidFill>
              </a:rPr>
              <a:t> </a:t>
            </a:r>
            <a:br>
              <a:rPr lang="ru-RU" dirty="0" smtClean="0">
                <a:solidFill>
                  <a:srgbClr val="5BAC26"/>
                </a:solidFill>
              </a:rPr>
            </a:br>
            <a:r>
              <a:rPr lang="ru-RU" dirty="0" smtClean="0">
                <a:solidFill>
                  <a:srgbClr val="5BAC26"/>
                </a:solidFill>
              </a:rPr>
              <a:t>Регулирование производительности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590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5018" grpId="0" animBg="1"/>
      <p:bldP spid="85026" grpId="0" animBg="1" autoUpdateAnimBg="0"/>
      <p:bldP spid="85027" grpId="0" animBg="1" autoUpdateAnimBg="0"/>
      <p:bldP spid="85028" grpId="0" animBg="1" autoUpdateAnimBg="0"/>
      <p:bldP spid="8502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CSH / CSW  65 .. </a:t>
            </a:r>
            <a:r>
              <a:rPr lang="en-GB" dirty="0" smtClean="0"/>
              <a:t>95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Ступенчатое регулирование </a:t>
            </a:r>
            <a:r>
              <a:rPr lang="en-GB" dirty="0" smtClean="0"/>
              <a:t>(</a:t>
            </a:r>
            <a:r>
              <a:rPr lang="ru-RU" dirty="0"/>
              <a:t>С</a:t>
            </a:r>
            <a:r>
              <a:rPr lang="ru-RU" dirty="0" smtClean="0"/>
              <a:t>тупень </a:t>
            </a:r>
            <a:r>
              <a:rPr lang="en-GB" dirty="0" smtClean="0"/>
              <a:t>CR75%)</a:t>
            </a:r>
            <a:endParaRPr lang="en-GB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4193976"/>
              </p:ext>
            </p:extLst>
          </p:nvPr>
        </p:nvGraphicFramePr>
        <p:xfrm>
          <a:off x="468576" y="1242211"/>
          <a:ext cx="7525594" cy="4951214"/>
        </p:xfrm>
        <a:graphic>
          <a:graphicData uri="http://schemas.openxmlformats.org/presentationml/2006/ole">
            <p:oleObj spid="_x0000_s466108" name="Corel DESIGNER" r:id="rId4" imgW="8750808" imgH="5769864" progId="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53143" y="5733256"/>
            <a:ext cx="222068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ECO</a:t>
            </a:r>
            <a:r>
              <a:rPr lang="ru-RU" sz="1400" dirty="0" smtClean="0">
                <a:solidFill>
                  <a:srgbClr val="000000"/>
                </a:solidFill>
              </a:rPr>
              <a:t> встроенный в золотник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ru-RU" sz="1400" dirty="0" smtClean="0">
                <a:solidFill>
                  <a:srgbClr val="000000"/>
                </a:solidFill>
              </a:rPr>
              <a:t>только </a:t>
            </a:r>
            <a:r>
              <a:rPr lang="en-US" sz="1400" dirty="0" smtClean="0">
                <a:solidFill>
                  <a:srgbClr val="000000"/>
                </a:solidFill>
              </a:rPr>
              <a:t>CSH)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 Box 248"/>
          <p:cNvSpPr txBox="1">
            <a:spLocks noChangeArrowheads="1"/>
          </p:cNvSpPr>
          <p:nvPr/>
        </p:nvSpPr>
        <p:spPr bwMode="auto">
          <a:xfrm>
            <a:off x="7200292" y="4653136"/>
            <a:ext cx="13391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Работает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прерывисто </a:t>
            </a:r>
          </a:p>
        </p:txBody>
      </p:sp>
      <p:sp>
        <p:nvSpPr>
          <p:cNvPr id="6" name="Text Box 249"/>
          <p:cNvSpPr txBox="1">
            <a:spLocks noChangeArrowheads="1"/>
          </p:cNvSpPr>
          <p:nvPr/>
        </p:nvSpPr>
        <p:spPr bwMode="auto">
          <a:xfrm>
            <a:off x="7200292" y="3732016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Box 249"/>
          <p:cNvSpPr txBox="1">
            <a:spLocks noChangeArrowheads="1"/>
          </p:cNvSpPr>
          <p:nvPr/>
        </p:nvSpPr>
        <p:spPr bwMode="auto">
          <a:xfrm>
            <a:off x="7182979" y="2795035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224"/>
          <p:cNvSpPr txBox="1">
            <a:spLocks noChangeArrowheads="1"/>
          </p:cNvSpPr>
          <p:nvPr/>
        </p:nvSpPr>
        <p:spPr bwMode="auto">
          <a:xfrm>
            <a:off x="7200292" y="1921768"/>
            <a:ext cx="13808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открыт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610351" y="5225617"/>
            <a:ext cx="150576" cy="252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16333" y="5948699"/>
            <a:ext cx="214986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Нагнетаемый газ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13390" y="5840977"/>
            <a:ext cx="214986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Масло под давлением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4371" y="1675547"/>
            <a:ext cx="12125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000000"/>
                </a:solidFill>
              </a:rPr>
              <a:t>Всасывае</a:t>
            </a:r>
            <a:r>
              <a:rPr lang="ru-RU" sz="1400" dirty="0" smtClean="0">
                <a:solidFill>
                  <a:srgbClr val="000000"/>
                </a:solidFill>
              </a:rPr>
              <a:t>-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   </a:t>
            </a:r>
            <a:r>
              <a:rPr lang="ru-RU" sz="1400" dirty="0" err="1" smtClean="0">
                <a:solidFill>
                  <a:srgbClr val="000000"/>
                </a:solidFill>
              </a:rPr>
              <a:t>мый</a:t>
            </a:r>
            <a:r>
              <a:rPr lang="ru-RU" sz="1400" dirty="0" smtClean="0">
                <a:solidFill>
                  <a:srgbClr val="000000"/>
                </a:solidFill>
              </a:rPr>
              <a:t> газ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5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28707"/>
            <a:ext cx="8569569" cy="5132387"/>
          </a:xfrm>
        </p:spPr>
        <p:txBody>
          <a:bodyPr/>
          <a:lstStyle/>
          <a:p>
            <a:r>
              <a:rPr lang="ru-RU" altLang="ru-RU" b="1" dirty="0" smtClean="0"/>
              <a:t>Регулирование производительности</a:t>
            </a:r>
            <a:endParaRPr lang="de-DE" altLang="ru-RU" b="1" dirty="0" smtClean="0"/>
          </a:p>
          <a:p>
            <a:pPr lvl="1"/>
            <a:endParaRPr lang="de-DE" altLang="ru-RU" dirty="0" smtClean="0"/>
          </a:p>
        </p:txBody>
      </p:sp>
      <p:sp>
        <p:nvSpPr>
          <p:cNvPr id="234501" name="Oval 5"/>
          <p:cNvSpPr>
            <a:spLocks noChangeArrowheads="1"/>
          </p:cNvSpPr>
          <p:nvPr/>
        </p:nvSpPr>
        <p:spPr bwMode="auto">
          <a:xfrm>
            <a:off x="2990850" y="5334000"/>
            <a:ext cx="193431" cy="2111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02" name="Freeform 6"/>
          <p:cNvSpPr>
            <a:spLocks/>
          </p:cNvSpPr>
          <p:nvPr/>
        </p:nvSpPr>
        <p:spPr bwMode="auto">
          <a:xfrm>
            <a:off x="2983523" y="5326066"/>
            <a:ext cx="205154" cy="223837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5"/>
                </a:lnTo>
                <a:lnTo>
                  <a:pt x="1" y="86"/>
                </a:lnTo>
                <a:lnTo>
                  <a:pt x="1" y="90"/>
                </a:lnTo>
                <a:lnTo>
                  <a:pt x="5" y="96"/>
                </a:lnTo>
                <a:lnTo>
                  <a:pt x="5" y="100"/>
                </a:lnTo>
                <a:lnTo>
                  <a:pt x="8" y="105"/>
                </a:lnTo>
                <a:lnTo>
                  <a:pt x="10" y="106"/>
                </a:lnTo>
                <a:lnTo>
                  <a:pt x="11" y="110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3"/>
                </a:lnTo>
                <a:lnTo>
                  <a:pt x="26" y="126"/>
                </a:lnTo>
                <a:lnTo>
                  <a:pt x="28" y="128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8"/>
                </a:lnTo>
                <a:lnTo>
                  <a:pt x="51" y="138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8"/>
                </a:lnTo>
                <a:lnTo>
                  <a:pt x="89" y="138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8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10"/>
                </a:lnTo>
                <a:lnTo>
                  <a:pt x="129" y="106"/>
                </a:lnTo>
                <a:lnTo>
                  <a:pt x="130" y="105"/>
                </a:lnTo>
                <a:lnTo>
                  <a:pt x="134" y="100"/>
                </a:lnTo>
                <a:lnTo>
                  <a:pt x="134" y="96"/>
                </a:lnTo>
                <a:lnTo>
                  <a:pt x="137" y="90"/>
                </a:lnTo>
                <a:lnTo>
                  <a:pt x="137" y="86"/>
                </a:lnTo>
                <a:lnTo>
                  <a:pt x="139" y="85"/>
                </a:lnTo>
                <a:lnTo>
                  <a:pt x="139" y="75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2"/>
                </a:lnTo>
                <a:lnTo>
                  <a:pt x="137" y="48"/>
                </a:lnTo>
                <a:lnTo>
                  <a:pt x="134" y="42"/>
                </a:lnTo>
                <a:lnTo>
                  <a:pt x="134" y="38"/>
                </a:lnTo>
                <a:lnTo>
                  <a:pt x="130" y="35"/>
                </a:lnTo>
                <a:lnTo>
                  <a:pt x="127" y="28"/>
                </a:lnTo>
                <a:lnTo>
                  <a:pt x="125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4"/>
                </a:lnTo>
                <a:lnTo>
                  <a:pt x="109" y="12"/>
                </a:lnTo>
                <a:lnTo>
                  <a:pt x="106" y="10"/>
                </a:lnTo>
                <a:lnTo>
                  <a:pt x="104" y="9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9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1" y="48"/>
                </a:lnTo>
                <a:lnTo>
                  <a:pt x="1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1" y="32"/>
                </a:lnTo>
                <a:lnTo>
                  <a:pt x="23" y="28"/>
                </a:lnTo>
                <a:lnTo>
                  <a:pt x="26" y="27"/>
                </a:lnTo>
                <a:lnTo>
                  <a:pt x="28" y="24"/>
                </a:lnTo>
                <a:lnTo>
                  <a:pt x="31" y="22"/>
                </a:lnTo>
                <a:lnTo>
                  <a:pt x="35" y="19"/>
                </a:lnTo>
                <a:lnTo>
                  <a:pt x="41" y="15"/>
                </a:lnTo>
                <a:lnTo>
                  <a:pt x="44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2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9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2"/>
                </a:lnTo>
                <a:lnTo>
                  <a:pt x="119" y="33"/>
                </a:lnTo>
                <a:lnTo>
                  <a:pt x="121" y="35"/>
                </a:lnTo>
                <a:lnTo>
                  <a:pt x="124" y="42"/>
                </a:lnTo>
                <a:lnTo>
                  <a:pt x="124" y="45"/>
                </a:lnTo>
                <a:lnTo>
                  <a:pt x="127" y="52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0" y="71"/>
                </a:lnTo>
                <a:lnTo>
                  <a:pt x="130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100"/>
                </a:lnTo>
                <a:lnTo>
                  <a:pt x="121" y="103"/>
                </a:lnTo>
                <a:lnTo>
                  <a:pt x="114" y="110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3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8"/>
                </a:lnTo>
                <a:lnTo>
                  <a:pt x="82" y="128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8"/>
                </a:lnTo>
                <a:lnTo>
                  <a:pt x="51" y="128"/>
                </a:lnTo>
                <a:lnTo>
                  <a:pt x="44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5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281509" y="5318125"/>
            <a:ext cx="20498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</a:rPr>
              <a:t>Открыт</a:t>
            </a:r>
            <a:r>
              <a:rPr lang="de-DE" altLang="ru-RU" sz="1600" dirty="0" smtClean="0">
                <a:solidFill>
                  <a:srgbClr val="000000"/>
                </a:solidFill>
              </a:rPr>
              <a:t> </a:t>
            </a:r>
            <a:r>
              <a:rPr lang="de-DE" altLang="ru-RU" sz="1600" dirty="0">
                <a:solidFill>
                  <a:srgbClr val="000000"/>
                </a:solidFill>
              </a:rPr>
              <a:t>(</a:t>
            </a:r>
            <a:r>
              <a:rPr lang="ru-RU" altLang="ru-RU" sz="1600" dirty="0">
                <a:solidFill>
                  <a:srgbClr val="000000"/>
                </a:solidFill>
              </a:rPr>
              <a:t>под </a:t>
            </a:r>
            <a:r>
              <a:rPr lang="ru-RU" altLang="ru-RU" sz="1600" dirty="0" err="1" smtClean="0">
                <a:solidFill>
                  <a:srgbClr val="000000"/>
                </a:solidFill>
              </a:rPr>
              <a:t>напряж</a:t>
            </a:r>
            <a:r>
              <a:rPr lang="ru-RU" altLang="ru-RU" sz="1600" dirty="0" smtClean="0">
                <a:solidFill>
                  <a:srgbClr val="000000"/>
                </a:solidFill>
              </a:rPr>
              <a:t>.</a:t>
            </a:r>
            <a:r>
              <a:rPr lang="de-DE" altLang="ru-RU" sz="1600" dirty="0" smtClean="0">
                <a:solidFill>
                  <a:srgbClr val="000000"/>
                </a:solidFill>
              </a:rPr>
              <a:t>)</a:t>
            </a:r>
            <a:endParaRPr lang="de-DE" altLang="ru-RU" sz="1600" dirty="0"/>
          </a:p>
        </p:txBody>
      </p:sp>
      <p:sp>
        <p:nvSpPr>
          <p:cNvPr id="234504" name="Freeform 8"/>
          <p:cNvSpPr>
            <a:spLocks/>
          </p:cNvSpPr>
          <p:nvPr/>
        </p:nvSpPr>
        <p:spPr bwMode="auto">
          <a:xfrm>
            <a:off x="2983523" y="5641975"/>
            <a:ext cx="205154" cy="223838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69"/>
                </a:moveTo>
                <a:lnTo>
                  <a:pt x="0" y="84"/>
                </a:lnTo>
                <a:lnTo>
                  <a:pt x="1" y="86"/>
                </a:lnTo>
                <a:lnTo>
                  <a:pt x="1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0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0" y="35"/>
                </a:lnTo>
                <a:lnTo>
                  <a:pt x="127" y="28"/>
                </a:lnTo>
                <a:lnTo>
                  <a:pt x="125" y="26"/>
                </a:lnTo>
                <a:lnTo>
                  <a:pt x="122" y="25"/>
                </a:lnTo>
                <a:lnTo>
                  <a:pt x="121" y="21"/>
                </a:lnTo>
                <a:lnTo>
                  <a:pt x="114" y="15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5"/>
                </a:lnTo>
                <a:lnTo>
                  <a:pt x="21" y="16"/>
                </a:lnTo>
                <a:lnTo>
                  <a:pt x="20" y="20"/>
                </a:lnTo>
                <a:lnTo>
                  <a:pt x="16" y="21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1" y="48"/>
                </a:lnTo>
                <a:lnTo>
                  <a:pt x="1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5"/>
                </a:lnTo>
                <a:lnTo>
                  <a:pt x="44" y="15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2" y="11"/>
                </a:lnTo>
                <a:lnTo>
                  <a:pt x="86" y="11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6"/>
                </a:lnTo>
                <a:lnTo>
                  <a:pt x="102" y="18"/>
                </a:lnTo>
                <a:lnTo>
                  <a:pt x="104" y="20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0" y="71"/>
                </a:lnTo>
                <a:lnTo>
                  <a:pt x="130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2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4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3285387" y="5613403"/>
            <a:ext cx="6828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/>
              <a:t>З</a:t>
            </a:r>
            <a:r>
              <a:rPr lang="ru-RU" altLang="ru-RU" sz="1600" dirty="0" smtClean="0"/>
              <a:t>акрыт</a:t>
            </a:r>
            <a:endParaRPr lang="de-DE" altLang="ru-RU" sz="1600" dirty="0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851622" y="5338195"/>
            <a:ext cx="19346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</a:rPr>
              <a:t>Прерывисто раб-</a:t>
            </a:r>
            <a:r>
              <a:rPr lang="ru-RU" altLang="ru-RU" sz="1600" dirty="0" err="1">
                <a:solidFill>
                  <a:srgbClr val="000000"/>
                </a:solidFill>
              </a:rPr>
              <a:t>ет</a:t>
            </a:r>
            <a:endParaRPr lang="de-DE" altLang="ru-RU" sz="1600" dirty="0">
              <a:solidFill>
                <a:srgbClr val="000000"/>
              </a:solidFill>
            </a:endParaRPr>
          </a:p>
          <a:p>
            <a:r>
              <a:rPr lang="de-DE" altLang="ru-RU" sz="1600" dirty="0">
                <a:solidFill>
                  <a:srgbClr val="000000"/>
                </a:solidFill>
              </a:rPr>
              <a:t>(</a:t>
            </a:r>
            <a:r>
              <a:rPr lang="ru-RU" altLang="ru-RU" sz="1600" dirty="0" smtClean="0">
                <a:solidFill>
                  <a:srgbClr val="000000"/>
                </a:solidFill>
              </a:rPr>
              <a:t>вкл.</a:t>
            </a:r>
            <a:r>
              <a:rPr lang="de-DE" altLang="ru-RU" sz="1600" dirty="0" smtClean="0">
                <a:solidFill>
                  <a:srgbClr val="000000"/>
                </a:solidFill>
              </a:rPr>
              <a:t>/</a:t>
            </a:r>
            <a:r>
              <a:rPr lang="ru-RU" altLang="ru-RU" sz="1600" dirty="0" err="1">
                <a:solidFill>
                  <a:srgbClr val="000000"/>
                </a:solidFill>
              </a:rPr>
              <a:t>выкл</a:t>
            </a:r>
            <a:r>
              <a:rPr lang="de-DE" altLang="ru-RU" sz="1600" dirty="0">
                <a:solidFill>
                  <a:srgbClr val="000000"/>
                </a:solidFill>
              </a:rPr>
              <a:t>: 10</a:t>
            </a:r>
            <a:r>
              <a:rPr lang="ru-RU" altLang="ru-RU" sz="1600" dirty="0">
                <a:solidFill>
                  <a:srgbClr val="000000"/>
                </a:solidFill>
              </a:rPr>
              <a:t>с</a:t>
            </a:r>
            <a:r>
              <a:rPr lang="de-DE" altLang="ru-RU" sz="1600" dirty="0">
                <a:solidFill>
                  <a:srgbClr val="000000"/>
                </a:solidFill>
              </a:rPr>
              <a:t> /10</a:t>
            </a:r>
            <a:r>
              <a:rPr lang="ru-RU" altLang="ru-RU" sz="1600" dirty="0">
                <a:solidFill>
                  <a:srgbClr val="000000"/>
                </a:solidFill>
              </a:rPr>
              <a:t>с</a:t>
            </a:r>
            <a:r>
              <a:rPr lang="de-DE" altLang="ru-RU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5731854" y="5291139"/>
            <a:ext cx="3269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</a:rPr>
              <a:t>Пульсирует</a:t>
            </a:r>
            <a:endParaRPr lang="de-DE" altLang="ru-RU" sz="1600" dirty="0">
              <a:solidFill>
                <a:srgbClr val="000000"/>
              </a:solidFill>
            </a:endParaRPr>
          </a:p>
          <a:p>
            <a:r>
              <a:rPr lang="de-DE" altLang="ru-RU" sz="1600" dirty="0">
                <a:solidFill>
                  <a:srgbClr val="000000"/>
                </a:solidFill>
              </a:rPr>
              <a:t>(</a:t>
            </a:r>
            <a:r>
              <a:rPr lang="ru-RU" altLang="ru-RU" sz="1600" dirty="0" err="1">
                <a:solidFill>
                  <a:srgbClr val="000000"/>
                </a:solidFill>
              </a:rPr>
              <a:t>прибл</a:t>
            </a:r>
            <a:r>
              <a:rPr lang="de-DE" altLang="ru-RU" sz="1600" dirty="0">
                <a:solidFill>
                  <a:srgbClr val="000000"/>
                </a:solidFill>
              </a:rPr>
              <a:t>. 0.5 </a:t>
            </a:r>
            <a:r>
              <a:rPr lang="ru-RU" altLang="ru-RU" sz="1600" dirty="0">
                <a:solidFill>
                  <a:srgbClr val="000000"/>
                </a:solidFill>
              </a:rPr>
              <a:t>с</a:t>
            </a:r>
            <a:r>
              <a:rPr lang="de-DE" altLang="ru-RU" sz="1600" dirty="0">
                <a:solidFill>
                  <a:srgbClr val="000000"/>
                </a:solidFill>
              </a:rPr>
              <a:t> / </a:t>
            </a:r>
            <a:r>
              <a:rPr lang="ru-RU" altLang="ru-RU" sz="1600" dirty="0">
                <a:solidFill>
                  <a:srgbClr val="000000"/>
                </a:solidFill>
              </a:rPr>
              <a:t>по требованию</a:t>
            </a:r>
            <a:r>
              <a:rPr lang="de-DE" altLang="ru-RU" dirty="0">
                <a:solidFill>
                  <a:srgbClr val="000000"/>
                </a:solidFill>
              </a:rPr>
              <a:t>)</a:t>
            </a:r>
            <a:endParaRPr lang="de-DE" altLang="ru-RU" dirty="0"/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6331353" y="2197100"/>
            <a:ext cx="24953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1600" b="1" dirty="0">
                <a:solidFill>
                  <a:srgbClr val="000000"/>
                </a:solidFill>
              </a:rPr>
              <a:t>SU</a:t>
            </a:r>
            <a:r>
              <a:rPr lang="de-DE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Разгрузка при пуске </a:t>
            </a:r>
            <a:r>
              <a:rPr lang="de-DE" altLang="ru-RU" sz="1600" dirty="0">
                <a:solidFill>
                  <a:srgbClr val="000000"/>
                </a:solidFill>
              </a:rPr>
              <a:t>&amp; </a:t>
            </a:r>
          </a:p>
          <a:p>
            <a:r>
              <a:rPr lang="de-DE" altLang="ru-RU" sz="1600" dirty="0">
                <a:solidFill>
                  <a:srgbClr val="000000"/>
                </a:solidFill>
              </a:rPr>
              <a:t> 	</a:t>
            </a:r>
            <a:r>
              <a:rPr lang="ru-RU" altLang="ru-RU" sz="1600" dirty="0">
                <a:solidFill>
                  <a:srgbClr val="000000"/>
                </a:solidFill>
              </a:rPr>
              <a:t>Остановка</a:t>
            </a:r>
            <a:endParaRPr lang="de-DE" altLang="ru-RU" sz="1600" dirty="0"/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6283970" y="2645234"/>
            <a:ext cx="3354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 dirty="0">
                <a:solidFill>
                  <a:srgbClr val="000000"/>
                </a:solidFill>
                <a:latin typeface="Wingdings" pitchFamily="2" charset="2"/>
                <a:sym typeface="Wingdings" pitchFamily="2" charset="2"/>
              </a:rPr>
              <a:t></a:t>
            </a:r>
            <a:endParaRPr lang="de-DE" altLang="ru-RU" dirty="0"/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6668273" y="2787653"/>
            <a:ext cx="17267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</a:rPr>
              <a:t>больше</a:t>
            </a:r>
            <a:r>
              <a:rPr lang="de-DE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произв-ти</a:t>
            </a:r>
            <a:endParaRPr lang="de-DE" altLang="ru-RU" sz="1600" dirty="0"/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6304178" y="3134577"/>
            <a:ext cx="4409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 dirty="0">
                <a:solidFill>
                  <a:srgbClr val="000000"/>
                </a:solidFill>
                <a:sym typeface="Wingdings" pitchFamily="2" charset="2"/>
              </a:rPr>
              <a:t></a:t>
            </a:r>
            <a:endParaRPr lang="de-DE" altLang="ru-RU" dirty="0"/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6672449" y="3159611"/>
            <a:ext cx="2034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1600" b="1" dirty="0">
                <a:solidFill>
                  <a:srgbClr val="000000"/>
                </a:solidFill>
              </a:rPr>
              <a:t>25</a:t>
            </a:r>
            <a:r>
              <a:rPr lang="de-DE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меньше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произв-ти</a:t>
            </a:r>
            <a:endParaRPr lang="de-DE" altLang="ru-RU" sz="1600" dirty="0">
              <a:solidFill>
                <a:srgbClr val="000000"/>
              </a:solidFill>
            </a:endParaRPr>
          </a:p>
          <a:p>
            <a:r>
              <a:rPr lang="de-DE" altLang="ru-RU" sz="1600" dirty="0">
                <a:solidFill>
                  <a:srgbClr val="000000"/>
                </a:solidFill>
              </a:rPr>
              <a:t>(100 ... 25</a:t>
            </a:r>
            <a:r>
              <a:rPr lang="de-DE" altLang="ru-RU" sz="1600" dirty="0" smtClean="0">
                <a:solidFill>
                  <a:srgbClr val="000000"/>
                </a:solidFill>
              </a:rPr>
              <a:t>%)</a:t>
            </a:r>
            <a:endParaRPr lang="de-DE" altLang="ru-RU" sz="1600" dirty="0">
              <a:solidFill>
                <a:srgbClr val="000000"/>
              </a:solidFill>
            </a:endParaRP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6304177" y="3676652"/>
            <a:ext cx="3682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 dirty="0">
                <a:solidFill>
                  <a:srgbClr val="000000"/>
                </a:solidFill>
                <a:sym typeface="Wingdings" pitchFamily="2" charset="2"/>
              </a:rPr>
              <a:t></a:t>
            </a:r>
            <a:endParaRPr lang="de-DE" altLang="ru-RU" dirty="0"/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6672449" y="3726478"/>
            <a:ext cx="20342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1600" b="1" dirty="0">
                <a:solidFill>
                  <a:srgbClr val="000000"/>
                </a:solidFill>
              </a:rPr>
              <a:t>50</a:t>
            </a:r>
            <a:r>
              <a:rPr lang="de-DE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меньше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произв-ти</a:t>
            </a:r>
            <a:endParaRPr lang="de-DE" altLang="ru-RU" sz="1600" dirty="0">
              <a:solidFill>
                <a:srgbClr val="000000"/>
              </a:solidFill>
            </a:endParaRPr>
          </a:p>
          <a:p>
            <a:r>
              <a:rPr lang="de-DE" altLang="ru-RU" sz="1600" dirty="0">
                <a:solidFill>
                  <a:srgbClr val="000000"/>
                </a:solidFill>
              </a:rPr>
              <a:t>(100 ... 50%)</a:t>
            </a:r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6246277" y="4256874"/>
            <a:ext cx="4108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100" b="1" dirty="0">
                <a:solidFill>
                  <a:srgbClr val="000000"/>
                </a:solidFill>
                <a:latin typeface="Wingdings" pitchFamily="2" charset="2"/>
              </a:rPr>
              <a:t>ó</a:t>
            </a:r>
            <a:r>
              <a:rPr lang="de-DE" altLang="ru-RU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6745121" y="4348004"/>
            <a:ext cx="20815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</a:rPr>
              <a:t>постоянная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произв-ть</a:t>
            </a:r>
            <a:endParaRPr lang="de-DE" altLang="ru-RU" sz="1600" dirty="0">
              <a:solidFill>
                <a:srgbClr val="000000"/>
              </a:solidFill>
            </a:endParaRPr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6304177" y="4718050"/>
            <a:ext cx="20229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1600" b="1" dirty="0" err="1">
                <a:solidFill>
                  <a:srgbClr val="000000"/>
                </a:solidFill>
              </a:rPr>
              <a:t>max</a:t>
            </a:r>
            <a:r>
              <a:rPr lang="de-DE" altLang="ru-RU" sz="1600" dirty="0">
                <a:solidFill>
                  <a:srgbClr val="000000"/>
                </a:solidFill>
              </a:rPr>
              <a:t> 100%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произв-ти</a:t>
            </a:r>
            <a:endParaRPr lang="de-DE" altLang="ru-RU" sz="1600" dirty="0">
              <a:solidFill>
                <a:srgbClr val="000000"/>
              </a:solidFill>
            </a:endParaRPr>
          </a:p>
          <a:p>
            <a:r>
              <a:rPr lang="de-DE" altLang="ru-RU" sz="1600" b="1" dirty="0">
                <a:solidFill>
                  <a:srgbClr val="000000"/>
                </a:solidFill>
              </a:rPr>
              <a:t>min</a:t>
            </a:r>
            <a:r>
              <a:rPr lang="de-DE" altLang="ru-RU" sz="1600" dirty="0">
                <a:solidFill>
                  <a:srgbClr val="000000"/>
                </a:solidFill>
              </a:rPr>
              <a:t>   25%* </a:t>
            </a:r>
            <a:r>
              <a:rPr lang="ru-RU" altLang="ru-RU" sz="1600" dirty="0" err="1">
                <a:solidFill>
                  <a:srgbClr val="000000"/>
                </a:solidFill>
              </a:rPr>
              <a:t>произв-ти</a:t>
            </a:r>
            <a:endParaRPr lang="de-DE" altLang="ru-RU" sz="1600" dirty="0">
              <a:solidFill>
                <a:srgbClr val="000000"/>
              </a:solidFill>
            </a:endParaRPr>
          </a:p>
        </p:txBody>
      </p:sp>
      <p:sp>
        <p:nvSpPr>
          <p:cNvPr id="234521" name="Rectangle 25"/>
          <p:cNvSpPr>
            <a:spLocks noChangeArrowheads="1"/>
          </p:cNvSpPr>
          <p:nvPr/>
        </p:nvSpPr>
        <p:spPr bwMode="auto">
          <a:xfrm>
            <a:off x="679940" y="2205038"/>
            <a:ext cx="2268415" cy="2855912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782516" y="2205040"/>
            <a:ext cx="2064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 dirty="0">
                <a:solidFill>
                  <a:srgbClr val="000000"/>
                </a:solidFill>
              </a:rPr>
              <a:t>CR    </a:t>
            </a:r>
            <a:r>
              <a:rPr lang="ru-RU" altLang="ru-RU" b="1" dirty="0" smtClean="0">
                <a:solidFill>
                  <a:srgbClr val="000000"/>
                </a:solidFill>
              </a:rPr>
              <a:t>   </a:t>
            </a:r>
            <a:r>
              <a:rPr lang="de-DE" altLang="ru-RU" b="1" dirty="0" smtClean="0">
                <a:solidFill>
                  <a:srgbClr val="000000"/>
                </a:solidFill>
              </a:rPr>
              <a:t>1    </a:t>
            </a:r>
            <a:r>
              <a:rPr lang="de-DE" altLang="ru-RU" b="1" dirty="0">
                <a:solidFill>
                  <a:srgbClr val="000000"/>
                </a:solidFill>
              </a:rPr>
              <a:t>2    3    4</a:t>
            </a:r>
            <a:endParaRPr lang="de-DE" altLang="ru-RU" dirty="0"/>
          </a:p>
        </p:txBody>
      </p:sp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782517" y="2532065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SU</a:t>
            </a:r>
            <a:endParaRPr lang="de-DE" altLang="ru-RU"/>
          </a:p>
        </p:txBody>
      </p:sp>
      <p:sp>
        <p:nvSpPr>
          <p:cNvPr id="234524" name="Rectangle 28"/>
          <p:cNvSpPr>
            <a:spLocks noChangeArrowheads="1"/>
          </p:cNvSpPr>
          <p:nvPr/>
        </p:nvSpPr>
        <p:spPr bwMode="auto">
          <a:xfrm>
            <a:off x="782517" y="2860678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25%*</a:t>
            </a:r>
            <a:endParaRPr lang="de-DE" altLang="ru-RU"/>
          </a:p>
        </p:txBody>
      </p:sp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782517" y="3189290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50%</a:t>
            </a:r>
            <a:endParaRPr lang="de-DE" altLang="ru-RU"/>
          </a:p>
        </p:txBody>
      </p:sp>
      <p:sp>
        <p:nvSpPr>
          <p:cNvPr id="234526" name="Rectangle 30"/>
          <p:cNvSpPr>
            <a:spLocks noChangeArrowheads="1"/>
          </p:cNvSpPr>
          <p:nvPr/>
        </p:nvSpPr>
        <p:spPr bwMode="auto">
          <a:xfrm>
            <a:off x="782517" y="3517902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75%</a:t>
            </a:r>
            <a:endParaRPr lang="de-DE" altLang="ru-RU"/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782516" y="3844926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100%</a:t>
            </a:r>
            <a:endParaRPr lang="de-DE" altLang="ru-RU"/>
          </a:p>
        </p:txBody>
      </p:sp>
      <p:sp>
        <p:nvSpPr>
          <p:cNvPr id="234528" name="Oval 32"/>
          <p:cNvSpPr>
            <a:spLocks noChangeArrowheads="1"/>
          </p:cNvSpPr>
          <p:nvPr/>
        </p:nvSpPr>
        <p:spPr bwMode="auto">
          <a:xfrm>
            <a:off x="1909397" y="3201991"/>
            <a:ext cx="193431" cy="211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29" name="Freeform 33"/>
          <p:cNvSpPr>
            <a:spLocks/>
          </p:cNvSpPr>
          <p:nvPr/>
        </p:nvSpPr>
        <p:spPr bwMode="auto">
          <a:xfrm>
            <a:off x="1902069" y="3194050"/>
            <a:ext cx="205154" cy="223838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3"/>
                </a:lnTo>
                <a:lnTo>
                  <a:pt x="26" y="126"/>
                </a:lnTo>
                <a:lnTo>
                  <a:pt x="28" y="128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8"/>
                </a:lnTo>
                <a:lnTo>
                  <a:pt x="51" y="138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8"/>
                </a:lnTo>
                <a:lnTo>
                  <a:pt x="89" y="138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8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100"/>
                </a:lnTo>
                <a:lnTo>
                  <a:pt x="134" y="96"/>
                </a:lnTo>
                <a:lnTo>
                  <a:pt x="137" y="90"/>
                </a:lnTo>
                <a:lnTo>
                  <a:pt x="137" y="86"/>
                </a:lnTo>
                <a:lnTo>
                  <a:pt x="139" y="85"/>
                </a:lnTo>
                <a:lnTo>
                  <a:pt x="139" y="75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2"/>
                </a:lnTo>
                <a:lnTo>
                  <a:pt x="137" y="48"/>
                </a:lnTo>
                <a:lnTo>
                  <a:pt x="134" y="42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4"/>
                </a:lnTo>
                <a:lnTo>
                  <a:pt x="109" y="12"/>
                </a:lnTo>
                <a:lnTo>
                  <a:pt x="106" y="10"/>
                </a:lnTo>
                <a:lnTo>
                  <a:pt x="104" y="9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9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1" y="32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8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2"/>
                </a:lnTo>
                <a:lnTo>
                  <a:pt x="119" y="33"/>
                </a:lnTo>
                <a:lnTo>
                  <a:pt x="121" y="35"/>
                </a:lnTo>
                <a:lnTo>
                  <a:pt x="124" y="42"/>
                </a:lnTo>
                <a:lnTo>
                  <a:pt x="124" y="45"/>
                </a:lnTo>
                <a:lnTo>
                  <a:pt x="127" y="52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100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3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8"/>
                </a:lnTo>
                <a:lnTo>
                  <a:pt x="83" y="128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8"/>
                </a:lnTo>
                <a:lnTo>
                  <a:pt x="51" y="128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4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30" name="Oval 34"/>
          <p:cNvSpPr>
            <a:spLocks noChangeArrowheads="1"/>
          </p:cNvSpPr>
          <p:nvPr/>
        </p:nvSpPr>
        <p:spPr bwMode="auto">
          <a:xfrm>
            <a:off x="1550377" y="28749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31" name="Freeform 35"/>
          <p:cNvSpPr>
            <a:spLocks/>
          </p:cNvSpPr>
          <p:nvPr/>
        </p:nvSpPr>
        <p:spPr bwMode="auto">
          <a:xfrm>
            <a:off x="1543052" y="28670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5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2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8"/>
                </a:lnTo>
                <a:lnTo>
                  <a:pt x="66" y="138"/>
                </a:lnTo>
                <a:lnTo>
                  <a:pt x="70" y="140"/>
                </a:lnTo>
                <a:lnTo>
                  <a:pt x="73" y="140"/>
                </a:lnTo>
                <a:lnTo>
                  <a:pt x="76" y="138"/>
                </a:lnTo>
                <a:lnTo>
                  <a:pt x="86" y="138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8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6" y="99"/>
                </a:lnTo>
                <a:lnTo>
                  <a:pt x="136" y="95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4"/>
                </a:lnTo>
                <a:lnTo>
                  <a:pt x="113" y="13"/>
                </a:lnTo>
                <a:lnTo>
                  <a:pt x="111" y="11"/>
                </a:lnTo>
                <a:lnTo>
                  <a:pt x="108" y="9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9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8" y="21"/>
                </a:lnTo>
                <a:lnTo>
                  <a:pt x="17" y="24"/>
                </a:lnTo>
                <a:lnTo>
                  <a:pt x="13" y="26"/>
                </a:lnTo>
                <a:lnTo>
                  <a:pt x="12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7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4"/>
                </a:lnTo>
                <a:lnTo>
                  <a:pt x="43" y="14"/>
                </a:lnTo>
                <a:lnTo>
                  <a:pt x="46" y="14"/>
                </a:lnTo>
                <a:lnTo>
                  <a:pt x="53" y="11"/>
                </a:lnTo>
                <a:lnTo>
                  <a:pt x="56" y="11"/>
                </a:lnTo>
                <a:lnTo>
                  <a:pt x="58" y="9"/>
                </a:lnTo>
                <a:lnTo>
                  <a:pt x="71" y="9"/>
                </a:lnTo>
                <a:lnTo>
                  <a:pt x="83" y="9"/>
                </a:lnTo>
                <a:lnTo>
                  <a:pt x="84" y="11"/>
                </a:lnTo>
                <a:lnTo>
                  <a:pt x="88" y="11"/>
                </a:lnTo>
                <a:lnTo>
                  <a:pt x="94" y="14"/>
                </a:lnTo>
                <a:lnTo>
                  <a:pt x="98" y="14"/>
                </a:lnTo>
                <a:lnTo>
                  <a:pt x="99" y="14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7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5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5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32" name="Oval 36"/>
          <p:cNvSpPr>
            <a:spLocks noChangeArrowheads="1"/>
          </p:cNvSpPr>
          <p:nvPr/>
        </p:nvSpPr>
        <p:spPr bwMode="auto">
          <a:xfrm>
            <a:off x="1909397" y="2874963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33" name="Freeform 37"/>
          <p:cNvSpPr>
            <a:spLocks/>
          </p:cNvSpPr>
          <p:nvPr/>
        </p:nvSpPr>
        <p:spPr bwMode="auto">
          <a:xfrm>
            <a:off x="1902069" y="2867025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5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1" y="109"/>
                </a:lnTo>
                <a:lnTo>
                  <a:pt x="13" y="110"/>
                </a:lnTo>
                <a:lnTo>
                  <a:pt x="15" y="114"/>
                </a:lnTo>
                <a:lnTo>
                  <a:pt x="21" y="120"/>
                </a:lnTo>
                <a:lnTo>
                  <a:pt x="25" y="122"/>
                </a:lnTo>
                <a:lnTo>
                  <a:pt x="26" y="125"/>
                </a:lnTo>
                <a:lnTo>
                  <a:pt x="28" y="127"/>
                </a:lnTo>
                <a:lnTo>
                  <a:pt x="35" y="130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8"/>
                </a:lnTo>
                <a:lnTo>
                  <a:pt x="64" y="138"/>
                </a:lnTo>
                <a:lnTo>
                  <a:pt x="68" y="140"/>
                </a:lnTo>
                <a:lnTo>
                  <a:pt x="71" y="140"/>
                </a:lnTo>
                <a:lnTo>
                  <a:pt x="74" y="138"/>
                </a:lnTo>
                <a:lnTo>
                  <a:pt x="84" y="138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0"/>
                </a:lnTo>
                <a:lnTo>
                  <a:pt x="106" y="129"/>
                </a:lnTo>
                <a:lnTo>
                  <a:pt x="109" y="127"/>
                </a:lnTo>
                <a:lnTo>
                  <a:pt x="116" y="120"/>
                </a:lnTo>
                <a:lnTo>
                  <a:pt x="119" y="119"/>
                </a:lnTo>
                <a:lnTo>
                  <a:pt x="121" y="115"/>
                </a:lnTo>
                <a:lnTo>
                  <a:pt x="127" y="109"/>
                </a:lnTo>
                <a:lnTo>
                  <a:pt x="129" y="105"/>
                </a:lnTo>
                <a:lnTo>
                  <a:pt x="131" y="104"/>
                </a:lnTo>
                <a:lnTo>
                  <a:pt x="134" y="99"/>
                </a:lnTo>
                <a:lnTo>
                  <a:pt x="134" y="95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7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4"/>
                </a:lnTo>
                <a:lnTo>
                  <a:pt x="127" y="28"/>
                </a:lnTo>
                <a:lnTo>
                  <a:pt x="126" y="26"/>
                </a:lnTo>
                <a:lnTo>
                  <a:pt x="122" y="24"/>
                </a:lnTo>
                <a:lnTo>
                  <a:pt x="121" y="21"/>
                </a:lnTo>
                <a:lnTo>
                  <a:pt x="114" y="14"/>
                </a:lnTo>
                <a:lnTo>
                  <a:pt x="111" y="13"/>
                </a:lnTo>
                <a:lnTo>
                  <a:pt x="109" y="11"/>
                </a:lnTo>
                <a:lnTo>
                  <a:pt x="106" y="9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1"/>
                </a:lnTo>
                <a:lnTo>
                  <a:pt x="86" y="1"/>
                </a:lnTo>
                <a:lnTo>
                  <a:pt x="84" y="0"/>
                </a:lnTo>
                <a:lnTo>
                  <a:pt x="54" y="0"/>
                </a:lnTo>
                <a:lnTo>
                  <a:pt x="51" y="1"/>
                </a:lnTo>
                <a:lnTo>
                  <a:pt x="48" y="1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4"/>
                </a:lnTo>
                <a:lnTo>
                  <a:pt x="21" y="16"/>
                </a:lnTo>
                <a:lnTo>
                  <a:pt x="20" y="19"/>
                </a:lnTo>
                <a:lnTo>
                  <a:pt x="16" y="21"/>
                </a:lnTo>
                <a:lnTo>
                  <a:pt x="15" y="24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7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4"/>
                </a:lnTo>
                <a:lnTo>
                  <a:pt x="45" y="14"/>
                </a:lnTo>
                <a:lnTo>
                  <a:pt x="51" y="11"/>
                </a:lnTo>
                <a:lnTo>
                  <a:pt x="54" y="11"/>
                </a:lnTo>
                <a:lnTo>
                  <a:pt x="58" y="9"/>
                </a:lnTo>
                <a:lnTo>
                  <a:pt x="69" y="9"/>
                </a:lnTo>
                <a:lnTo>
                  <a:pt x="81" y="9"/>
                </a:lnTo>
                <a:lnTo>
                  <a:pt x="83" y="11"/>
                </a:lnTo>
                <a:lnTo>
                  <a:pt x="86" y="11"/>
                </a:lnTo>
                <a:lnTo>
                  <a:pt x="92" y="14"/>
                </a:lnTo>
                <a:lnTo>
                  <a:pt x="96" y="14"/>
                </a:lnTo>
                <a:lnTo>
                  <a:pt x="97" y="14"/>
                </a:lnTo>
                <a:lnTo>
                  <a:pt x="99" y="16"/>
                </a:lnTo>
                <a:lnTo>
                  <a:pt x="102" y="18"/>
                </a:lnTo>
                <a:lnTo>
                  <a:pt x="104" y="19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4"/>
                </a:lnTo>
                <a:lnTo>
                  <a:pt x="124" y="41"/>
                </a:lnTo>
                <a:lnTo>
                  <a:pt x="124" y="44"/>
                </a:lnTo>
                <a:lnTo>
                  <a:pt x="127" y="51"/>
                </a:lnTo>
                <a:lnTo>
                  <a:pt x="127" y="54"/>
                </a:lnTo>
                <a:lnTo>
                  <a:pt x="129" y="57"/>
                </a:lnTo>
                <a:lnTo>
                  <a:pt x="129" y="64"/>
                </a:lnTo>
                <a:lnTo>
                  <a:pt x="131" y="71"/>
                </a:lnTo>
                <a:lnTo>
                  <a:pt x="131" y="67"/>
                </a:lnTo>
                <a:lnTo>
                  <a:pt x="129" y="71"/>
                </a:lnTo>
                <a:lnTo>
                  <a:pt x="129" y="81"/>
                </a:lnTo>
                <a:lnTo>
                  <a:pt x="127" y="82"/>
                </a:lnTo>
                <a:lnTo>
                  <a:pt x="127" y="86"/>
                </a:lnTo>
                <a:lnTo>
                  <a:pt x="124" y="92"/>
                </a:lnTo>
                <a:lnTo>
                  <a:pt x="124" y="95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0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0"/>
                </a:lnTo>
                <a:lnTo>
                  <a:pt x="71" y="130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0"/>
                </a:lnTo>
                <a:lnTo>
                  <a:pt x="33" y="119"/>
                </a:lnTo>
                <a:lnTo>
                  <a:pt x="31" y="115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5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34" name="Oval 38"/>
          <p:cNvSpPr>
            <a:spLocks noChangeArrowheads="1"/>
          </p:cNvSpPr>
          <p:nvPr/>
        </p:nvSpPr>
        <p:spPr bwMode="auto">
          <a:xfrm>
            <a:off x="2272812" y="2571750"/>
            <a:ext cx="196362" cy="21113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35" name="Freeform 39"/>
          <p:cNvSpPr>
            <a:spLocks/>
          </p:cNvSpPr>
          <p:nvPr/>
        </p:nvSpPr>
        <p:spPr bwMode="auto">
          <a:xfrm>
            <a:off x="2265486" y="256381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5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8"/>
                </a:lnTo>
                <a:lnTo>
                  <a:pt x="53" y="138"/>
                </a:lnTo>
                <a:lnTo>
                  <a:pt x="55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8"/>
                </a:lnTo>
                <a:lnTo>
                  <a:pt x="91" y="138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8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5"/>
                </a:lnTo>
                <a:lnTo>
                  <a:pt x="136" y="100"/>
                </a:lnTo>
                <a:lnTo>
                  <a:pt x="136" y="96"/>
                </a:lnTo>
                <a:lnTo>
                  <a:pt x="139" y="90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2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4"/>
                </a:lnTo>
                <a:lnTo>
                  <a:pt x="111" y="12"/>
                </a:lnTo>
                <a:lnTo>
                  <a:pt x="107" y="10"/>
                </a:lnTo>
                <a:lnTo>
                  <a:pt x="106" y="9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9"/>
                </a:lnTo>
                <a:lnTo>
                  <a:pt x="33" y="10"/>
                </a:lnTo>
                <a:lnTo>
                  <a:pt x="30" y="12"/>
                </a:lnTo>
                <a:lnTo>
                  <a:pt x="28" y="14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9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9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2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100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36" name="Oval 40"/>
          <p:cNvSpPr>
            <a:spLocks noChangeArrowheads="1"/>
          </p:cNvSpPr>
          <p:nvPr/>
        </p:nvSpPr>
        <p:spPr bwMode="auto">
          <a:xfrm>
            <a:off x="2272812" y="387191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37" name="Freeform 41"/>
          <p:cNvSpPr>
            <a:spLocks/>
          </p:cNvSpPr>
          <p:nvPr/>
        </p:nvSpPr>
        <p:spPr bwMode="auto">
          <a:xfrm>
            <a:off x="2265486" y="3863975"/>
            <a:ext cx="208085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3"/>
                </a:lnTo>
                <a:lnTo>
                  <a:pt x="111" y="12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38" name="Oval 42"/>
          <p:cNvSpPr>
            <a:spLocks noChangeArrowheads="1"/>
          </p:cNvSpPr>
          <p:nvPr/>
        </p:nvSpPr>
        <p:spPr bwMode="auto">
          <a:xfrm>
            <a:off x="2272812" y="2874963"/>
            <a:ext cx="196362" cy="2095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39" name="Freeform 43"/>
          <p:cNvSpPr>
            <a:spLocks/>
          </p:cNvSpPr>
          <p:nvPr/>
        </p:nvSpPr>
        <p:spPr bwMode="auto">
          <a:xfrm>
            <a:off x="2265486" y="28670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5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2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8"/>
                </a:lnTo>
                <a:lnTo>
                  <a:pt x="66" y="138"/>
                </a:lnTo>
                <a:lnTo>
                  <a:pt x="69" y="140"/>
                </a:lnTo>
                <a:lnTo>
                  <a:pt x="73" y="140"/>
                </a:lnTo>
                <a:lnTo>
                  <a:pt x="76" y="138"/>
                </a:lnTo>
                <a:lnTo>
                  <a:pt x="86" y="138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7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6" y="99"/>
                </a:lnTo>
                <a:lnTo>
                  <a:pt x="136" y="95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4"/>
                </a:lnTo>
                <a:lnTo>
                  <a:pt x="112" y="13"/>
                </a:lnTo>
                <a:lnTo>
                  <a:pt x="111" y="11"/>
                </a:lnTo>
                <a:lnTo>
                  <a:pt x="107" y="9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9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8" y="21"/>
                </a:lnTo>
                <a:lnTo>
                  <a:pt x="16" y="24"/>
                </a:lnTo>
                <a:lnTo>
                  <a:pt x="13" y="26"/>
                </a:lnTo>
                <a:lnTo>
                  <a:pt x="12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7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4"/>
                </a:lnTo>
                <a:lnTo>
                  <a:pt x="43" y="14"/>
                </a:lnTo>
                <a:lnTo>
                  <a:pt x="46" y="14"/>
                </a:lnTo>
                <a:lnTo>
                  <a:pt x="53" y="11"/>
                </a:lnTo>
                <a:lnTo>
                  <a:pt x="56" y="11"/>
                </a:lnTo>
                <a:lnTo>
                  <a:pt x="58" y="9"/>
                </a:lnTo>
                <a:lnTo>
                  <a:pt x="71" y="9"/>
                </a:lnTo>
                <a:lnTo>
                  <a:pt x="83" y="9"/>
                </a:lnTo>
                <a:lnTo>
                  <a:pt x="84" y="11"/>
                </a:lnTo>
                <a:lnTo>
                  <a:pt x="88" y="11"/>
                </a:lnTo>
                <a:lnTo>
                  <a:pt x="94" y="14"/>
                </a:lnTo>
                <a:lnTo>
                  <a:pt x="98" y="14"/>
                </a:lnTo>
                <a:lnTo>
                  <a:pt x="99" y="14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7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5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5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40" name="Oval 44"/>
          <p:cNvSpPr>
            <a:spLocks noChangeArrowheads="1"/>
          </p:cNvSpPr>
          <p:nvPr/>
        </p:nvSpPr>
        <p:spPr bwMode="auto">
          <a:xfrm>
            <a:off x="2272812" y="3201991"/>
            <a:ext cx="196362" cy="2111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41" name="Freeform 45"/>
          <p:cNvSpPr>
            <a:spLocks/>
          </p:cNvSpPr>
          <p:nvPr/>
        </p:nvSpPr>
        <p:spPr bwMode="auto">
          <a:xfrm>
            <a:off x="2265486" y="3194050"/>
            <a:ext cx="208085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8"/>
                </a:lnTo>
                <a:lnTo>
                  <a:pt x="53" y="138"/>
                </a:lnTo>
                <a:lnTo>
                  <a:pt x="55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8"/>
                </a:lnTo>
                <a:lnTo>
                  <a:pt x="91" y="138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8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100"/>
                </a:lnTo>
                <a:lnTo>
                  <a:pt x="136" y="96"/>
                </a:lnTo>
                <a:lnTo>
                  <a:pt x="139" y="90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2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4"/>
                </a:lnTo>
                <a:lnTo>
                  <a:pt x="111" y="12"/>
                </a:lnTo>
                <a:lnTo>
                  <a:pt x="107" y="10"/>
                </a:lnTo>
                <a:lnTo>
                  <a:pt x="106" y="9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9"/>
                </a:lnTo>
                <a:lnTo>
                  <a:pt x="33" y="10"/>
                </a:lnTo>
                <a:lnTo>
                  <a:pt x="30" y="12"/>
                </a:lnTo>
                <a:lnTo>
                  <a:pt x="28" y="14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2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100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42" name="Rectangle 46"/>
          <p:cNvSpPr>
            <a:spLocks noChangeArrowheads="1"/>
          </p:cNvSpPr>
          <p:nvPr/>
        </p:nvSpPr>
        <p:spPr bwMode="auto">
          <a:xfrm>
            <a:off x="1649230" y="1822860"/>
            <a:ext cx="1105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>
                <a:solidFill>
                  <a:srgbClr val="000000"/>
                </a:solidFill>
              </a:rPr>
              <a:t>4-х ступ. </a:t>
            </a:r>
            <a:r>
              <a:rPr lang="de-DE" altLang="ru-RU" b="1" dirty="0" smtClean="0">
                <a:solidFill>
                  <a:srgbClr val="000000"/>
                </a:solidFill>
              </a:rPr>
              <a:t> </a:t>
            </a:r>
            <a:endParaRPr lang="de-DE" altLang="ru-RU" b="1" dirty="0"/>
          </a:p>
        </p:txBody>
      </p:sp>
      <p:sp>
        <p:nvSpPr>
          <p:cNvPr id="234543" name="Oval 47"/>
          <p:cNvSpPr>
            <a:spLocks noChangeArrowheads="1"/>
          </p:cNvSpPr>
          <p:nvPr/>
        </p:nvSpPr>
        <p:spPr bwMode="auto">
          <a:xfrm>
            <a:off x="1550377" y="3201991"/>
            <a:ext cx="196362" cy="2111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44" name="Freeform 48"/>
          <p:cNvSpPr>
            <a:spLocks/>
          </p:cNvSpPr>
          <p:nvPr/>
        </p:nvSpPr>
        <p:spPr bwMode="auto">
          <a:xfrm>
            <a:off x="1543052" y="3194050"/>
            <a:ext cx="208085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8"/>
                </a:lnTo>
                <a:lnTo>
                  <a:pt x="53" y="138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8"/>
                </a:lnTo>
                <a:lnTo>
                  <a:pt x="91" y="138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8"/>
                </a:lnTo>
                <a:lnTo>
                  <a:pt x="118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100"/>
                </a:lnTo>
                <a:lnTo>
                  <a:pt x="136" y="96"/>
                </a:lnTo>
                <a:lnTo>
                  <a:pt x="139" y="90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2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4"/>
                </a:lnTo>
                <a:lnTo>
                  <a:pt x="111" y="12"/>
                </a:lnTo>
                <a:lnTo>
                  <a:pt x="108" y="10"/>
                </a:lnTo>
                <a:lnTo>
                  <a:pt x="106" y="9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9"/>
                </a:lnTo>
                <a:lnTo>
                  <a:pt x="33" y="10"/>
                </a:lnTo>
                <a:lnTo>
                  <a:pt x="30" y="12"/>
                </a:lnTo>
                <a:lnTo>
                  <a:pt x="28" y="14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2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100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45" name="Oval 49"/>
          <p:cNvSpPr>
            <a:spLocks noChangeArrowheads="1"/>
          </p:cNvSpPr>
          <p:nvPr/>
        </p:nvSpPr>
        <p:spPr bwMode="auto">
          <a:xfrm>
            <a:off x="1909397" y="3530600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46" name="Freeform 50"/>
          <p:cNvSpPr>
            <a:spLocks/>
          </p:cNvSpPr>
          <p:nvPr/>
        </p:nvSpPr>
        <p:spPr bwMode="auto">
          <a:xfrm>
            <a:off x="1902069" y="3522666"/>
            <a:ext cx="205154" cy="223837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3"/>
                </a:lnTo>
                <a:lnTo>
                  <a:pt x="109" y="12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8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99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4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47" name="Oval 51"/>
          <p:cNvSpPr>
            <a:spLocks noChangeArrowheads="1"/>
          </p:cNvSpPr>
          <p:nvPr/>
        </p:nvSpPr>
        <p:spPr bwMode="auto">
          <a:xfrm>
            <a:off x="1550377" y="3530600"/>
            <a:ext cx="196362" cy="2095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48" name="Freeform 52"/>
          <p:cNvSpPr>
            <a:spLocks/>
          </p:cNvSpPr>
          <p:nvPr/>
        </p:nvSpPr>
        <p:spPr bwMode="auto">
          <a:xfrm>
            <a:off x="1543052" y="35226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49" name="Oval 53"/>
          <p:cNvSpPr>
            <a:spLocks noChangeArrowheads="1"/>
          </p:cNvSpPr>
          <p:nvPr/>
        </p:nvSpPr>
        <p:spPr bwMode="auto">
          <a:xfrm>
            <a:off x="1550377" y="387191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50" name="Freeform 54"/>
          <p:cNvSpPr>
            <a:spLocks/>
          </p:cNvSpPr>
          <p:nvPr/>
        </p:nvSpPr>
        <p:spPr bwMode="auto">
          <a:xfrm>
            <a:off x="1543052" y="3863975"/>
            <a:ext cx="208085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1" name="Oval 55"/>
          <p:cNvSpPr>
            <a:spLocks noChangeArrowheads="1"/>
          </p:cNvSpPr>
          <p:nvPr/>
        </p:nvSpPr>
        <p:spPr bwMode="auto">
          <a:xfrm>
            <a:off x="2272812" y="35306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52" name="Freeform 56"/>
          <p:cNvSpPr>
            <a:spLocks/>
          </p:cNvSpPr>
          <p:nvPr/>
        </p:nvSpPr>
        <p:spPr bwMode="auto">
          <a:xfrm>
            <a:off x="2265486" y="35226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3"/>
                </a:lnTo>
                <a:lnTo>
                  <a:pt x="111" y="12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3" name="Oval 57"/>
          <p:cNvSpPr>
            <a:spLocks noChangeArrowheads="1"/>
          </p:cNvSpPr>
          <p:nvPr/>
        </p:nvSpPr>
        <p:spPr bwMode="auto">
          <a:xfrm>
            <a:off x="1909397" y="3871913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54" name="Freeform 58"/>
          <p:cNvSpPr>
            <a:spLocks/>
          </p:cNvSpPr>
          <p:nvPr/>
        </p:nvSpPr>
        <p:spPr bwMode="auto">
          <a:xfrm>
            <a:off x="1902069" y="3863975"/>
            <a:ext cx="205154" cy="223838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5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3"/>
                </a:lnTo>
                <a:lnTo>
                  <a:pt x="109" y="12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8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99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4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5" name="Oval 59"/>
          <p:cNvSpPr>
            <a:spLocks noChangeArrowheads="1"/>
          </p:cNvSpPr>
          <p:nvPr/>
        </p:nvSpPr>
        <p:spPr bwMode="auto">
          <a:xfrm>
            <a:off x="1550377" y="2571750"/>
            <a:ext cx="196362" cy="2111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56" name="Freeform 60"/>
          <p:cNvSpPr>
            <a:spLocks/>
          </p:cNvSpPr>
          <p:nvPr/>
        </p:nvSpPr>
        <p:spPr bwMode="auto">
          <a:xfrm>
            <a:off x="1543052" y="256381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5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8"/>
                </a:lnTo>
                <a:lnTo>
                  <a:pt x="53" y="138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8"/>
                </a:lnTo>
                <a:lnTo>
                  <a:pt x="91" y="138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8"/>
                </a:lnTo>
                <a:lnTo>
                  <a:pt x="118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5"/>
                </a:lnTo>
                <a:lnTo>
                  <a:pt x="136" y="100"/>
                </a:lnTo>
                <a:lnTo>
                  <a:pt x="136" y="96"/>
                </a:lnTo>
                <a:lnTo>
                  <a:pt x="139" y="90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2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4"/>
                </a:lnTo>
                <a:lnTo>
                  <a:pt x="111" y="12"/>
                </a:lnTo>
                <a:lnTo>
                  <a:pt x="108" y="10"/>
                </a:lnTo>
                <a:lnTo>
                  <a:pt x="106" y="9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9"/>
                </a:lnTo>
                <a:lnTo>
                  <a:pt x="33" y="10"/>
                </a:lnTo>
                <a:lnTo>
                  <a:pt x="30" y="12"/>
                </a:lnTo>
                <a:lnTo>
                  <a:pt x="28" y="14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6" y="19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9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2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100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7" name="Freeform 61"/>
          <p:cNvSpPr>
            <a:spLocks/>
          </p:cNvSpPr>
          <p:nvPr/>
        </p:nvSpPr>
        <p:spPr bwMode="auto">
          <a:xfrm>
            <a:off x="2728546" y="3867151"/>
            <a:ext cx="99646" cy="220663"/>
          </a:xfrm>
          <a:custGeom>
            <a:avLst/>
            <a:gdLst>
              <a:gd name="T0" fmla="*/ 0 w 68"/>
              <a:gd name="T1" fmla="*/ 2147483647 h 139"/>
              <a:gd name="T2" fmla="*/ 2147483647 w 68"/>
              <a:gd name="T3" fmla="*/ 2147483647 h 139"/>
              <a:gd name="T4" fmla="*/ 2147483647 w 68"/>
              <a:gd name="T5" fmla="*/ 2147483647 h 139"/>
              <a:gd name="T6" fmla="*/ 2147483647 w 68"/>
              <a:gd name="T7" fmla="*/ 2147483647 h 139"/>
              <a:gd name="T8" fmla="*/ 2147483647 w 68"/>
              <a:gd name="T9" fmla="*/ 2147483647 h 139"/>
              <a:gd name="T10" fmla="*/ 2147483647 w 68"/>
              <a:gd name="T11" fmla="*/ 2147483647 h 139"/>
              <a:gd name="T12" fmla="*/ 2147483647 w 68"/>
              <a:gd name="T13" fmla="*/ 2147483647 h 139"/>
              <a:gd name="T14" fmla="*/ 2147483647 w 68"/>
              <a:gd name="T15" fmla="*/ 2147483647 h 139"/>
              <a:gd name="T16" fmla="*/ 2147483647 w 68"/>
              <a:gd name="T17" fmla="*/ 2147483647 h 139"/>
              <a:gd name="T18" fmla="*/ 2147483647 w 68"/>
              <a:gd name="T19" fmla="*/ 2147483647 h 139"/>
              <a:gd name="T20" fmla="*/ 2147483647 w 68"/>
              <a:gd name="T21" fmla="*/ 2147483647 h 139"/>
              <a:gd name="T22" fmla="*/ 2147483647 w 68"/>
              <a:gd name="T23" fmla="*/ 2147483647 h 139"/>
              <a:gd name="T24" fmla="*/ 0 w 68"/>
              <a:gd name="T25" fmla="*/ 0 h 139"/>
              <a:gd name="T26" fmla="*/ 0 w 68"/>
              <a:gd name="T27" fmla="*/ 2147483647 h 139"/>
              <a:gd name="T28" fmla="*/ 0 w 68"/>
              <a:gd name="T29" fmla="*/ 2147483647 h 1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139">
                <a:moveTo>
                  <a:pt x="0" y="139"/>
                </a:moveTo>
                <a:lnTo>
                  <a:pt x="13" y="137"/>
                </a:lnTo>
                <a:lnTo>
                  <a:pt x="26" y="134"/>
                </a:lnTo>
                <a:lnTo>
                  <a:pt x="38" y="127"/>
                </a:lnTo>
                <a:lnTo>
                  <a:pt x="49" y="119"/>
                </a:lnTo>
                <a:lnTo>
                  <a:pt x="58" y="109"/>
                </a:lnTo>
                <a:lnTo>
                  <a:pt x="68" y="86"/>
                </a:lnTo>
                <a:lnTo>
                  <a:pt x="68" y="58"/>
                </a:lnTo>
                <a:lnTo>
                  <a:pt x="63" y="44"/>
                </a:lnTo>
                <a:lnTo>
                  <a:pt x="53" y="26"/>
                </a:lnTo>
                <a:lnTo>
                  <a:pt x="38" y="13"/>
                </a:lnTo>
                <a:lnTo>
                  <a:pt x="20" y="3"/>
                </a:lnTo>
                <a:lnTo>
                  <a:pt x="0" y="0"/>
                </a:lnTo>
                <a:lnTo>
                  <a:pt x="0" y="69"/>
                </a:lnTo>
                <a:lnTo>
                  <a:pt x="0" y="1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8" name="Freeform 62"/>
          <p:cNvSpPr>
            <a:spLocks/>
          </p:cNvSpPr>
          <p:nvPr/>
        </p:nvSpPr>
        <p:spPr bwMode="auto">
          <a:xfrm>
            <a:off x="2640625" y="3868741"/>
            <a:ext cx="96715" cy="219075"/>
          </a:xfrm>
          <a:custGeom>
            <a:avLst/>
            <a:gdLst>
              <a:gd name="T0" fmla="*/ 2147483647 w 66"/>
              <a:gd name="T1" fmla="*/ 0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0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2147483647 h 138"/>
              <a:gd name="T20" fmla="*/ 2147483647 w 66"/>
              <a:gd name="T21" fmla="*/ 2147483647 h 138"/>
              <a:gd name="T22" fmla="*/ 2147483647 w 66"/>
              <a:gd name="T23" fmla="*/ 2147483647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0 h 13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6" h="138">
                <a:moveTo>
                  <a:pt x="65" y="0"/>
                </a:moveTo>
                <a:lnTo>
                  <a:pt x="42" y="4"/>
                </a:lnTo>
                <a:lnTo>
                  <a:pt x="30" y="10"/>
                </a:lnTo>
                <a:lnTo>
                  <a:pt x="20" y="19"/>
                </a:lnTo>
                <a:lnTo>
                  <a:pt x="12" y="30"/>
                </a:lnTo>
                <a:lnTo>
                  <a:pt x="5" y="42"/>
                </a:lnTo>
                <a:lnTo>
                  <a:pt x="2" y="53"/>
                </a:lnTo>
                <a:lnTo>
                  <a:pt x="0" y="67"/>
                </a:lnTo>
                <a:lnTo>
                  <a:pt x="2" y="80"/>
                </a:lnTo>
                <a:lnTo>
                  <a:pt x="5" y="93"/>
                </a:lnTo>
                <a:lnTo>
                  <a:pt x="15" y="111"/>
                </a:lnTo>
                <a:lnTo>
                  <a:pt x="30" y="126"/>
                </a:lnTo>
                <a:lnTo>
                  <a:pt x="47" y="134"/>
                </a:lnTo>
                <a:lnTo>
                  <a:pt x="66" y="138"/>
                </a:lnTo>
                <a:lnTo>
                  <a:pt x="66" y="68"/>
                </a:lnTo>
                <a:lnTo>
                  <a:pt x="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59" name="Freeform 63"/>
          <p:cNvSpPr>
            <a:spLocks/>
          </p:cNvSpPr>
          <p:nvPr/>
        </p:nvSpPr>
        <p:spPr bwMode="auto">
          <a:xfrm>
            <a:off x="2633296" y="3863975"/>
            <a:ext cx="209550" cy="223838"/>
          </a:xfrm>
          <a:custGeom>
            <a:avLst/>
            <a:gdLst>
              <a:gd name="T0" fmla="*/ 2147483647 w 143"/>
              <a:gd name="T1" fmla="*/ 2147483647 h 141"/>
              <a:gd name="T2" fmla="*/ 2147483647 w 143"/>
              <a:gd name="T3" fmla="*/ 2147483647 h 141"/>
              <a:gd name="T4" fmla="*/ 2147483647 w 143"/>
              <a:gd name="T5" fmla="*/ 2147483647 h 141"/>
              <a:gd name="T6" fmla="*/ 2147483647 w 143"/>
              <a:gd name="T7" fmla="*/ 2147483647 h 141"/>
              <a:gd name="T8" fmla="*/ 2147483647 w 143"/>
              <a:gd name="T9" fmla="*/ 2147483647 h 141"/>
              <a:gd name="T10" fmla="*/ 2147483647 w 143"/>
              <a:gd name="T11" fmla="*/ 2147483647 h 141"/>
              <a:gd name="T12" fmla="*/ 2147483647 w 143"/>
              <a:gd name="T13" fmla="*/ 2147483647 h 141"/>
              <a:gd name="T14" fmla="*/ 2147483647 w 143"/>
              <a:gd name="T15" fmla="*/ 2147483647 h 141"/>
              <a:gd name="T16" fmla="*/ 2147483647 w 143"/>
              <a:gd name="T17" fmla="*/ 2147483647 h 141"/>
              <a:gd name="T18" fmla="*/ 2147483647 w 143"/>
              <a:gd name="T19" fmla="*/ 2147483647 h 141"/>
              <a:gd name="T20" fmla="*/ 2147483647 w 143"/>
              <a:gd name="T21" fmla="*/ 2147483647 h 141"/>
              <a:gd name="T22" fmla="*/ 2147483647 w 143"/>
              <a:gd name="T23" fmla="*/ 2147483647 h 141"/>
              <a:gd name="T24" fmla="*/ 2147483647 w 143"/>
              <a:gd name="T25" fmla="*/ 2147483647 h 141"/>
              <a:gd name="T26" fmla="*/ 2147483647 w 143"/>
              <a:gd name="T27" fmla="*/ 2147483647 h 141"/>
              <a:gd name="T28" fmla="*/ 2147483647 w 143"/>
              <a:gd name="T29" fmla="*/ 2147483647 h 141"/>
              <a:gd name="T30" fmla="*/ 2147483647 w 143"/>
              <a:gd name="T31" fmla="*/ 2147483647 h 141"/>
              <a:gd name="T32" fmla="*/ 2147483647 w 143"/>
              <a:gd name="T33" fmla="*/ 2147483647 h 141"/>
              <a:gd name="T34" fmla="*/ 2147483647 w 143"/>
              <a:gd name="T35" fmla="*/ 2147483647 h 141"/>
              <a:gd name="T36" fmla="*/ 2147483647 w 143"/>
              <a:gd name="T37" fmla="*/ 2147483647 h 141"/>
              <a:gd name="T38" fmla="*/ 2147483647 w 143"/>
              <a:gd name="T39" fmla="*/ 2147483647 h 141"/>
              <a:gd name="T40" fmla="*/ 2147483647 w 143"/>
              <a:gd name="T41" fmla="*/ 2147483647 h 141"/>
              <a:gd name="T42" fmla="*/ 2147483647 w 143"/>
              <a:gd name="T43" fmla="*/ 2147483647 h 141"/>
              <a:gd name="T44" fmla="*/ 2147483647 w 143"/>
              <a:gd name="T45" fmla="*/ 2147483647 h 141"/>
              <a:gd name="T46" fmla="*/ 2147483647 w 143"/>
              <a:gd name="T47" fmla="*/ 2147483647 h 141"/>
              <a:gd name="T48" fmla="*/ 2147483647 w 143"/>
              <a:gd name="T49" fmla="*/ 2147483647 h 141"/>
              <a:gd name="T50" fmla="*/ 2147483647 w 143"/>
              <a:gd name="T51" fmla="*/ 2147483647 h 141"/>
              <a:gd name="T52" fmla="*/ 2147483647 w 143"/>
              <a:gd name="T53" fmla="*/ 2147483647 h 141"/>
              <a:gd name="T54" fmla="*/ 2147483647 w 143"/>
              <a:gd name="T55" fmla="*/ 2147483647 h 141"/>
              <a:gd name="T56" fmla="*/ 0 w 143"/>
              <a:gd name="T57" fmla="*/ 2147483647 h 141"/>
              <a:gd name="T58" fmla="*/ 2147483647 w 143"/>
              <a:gd name="T59" fmla="*/ 2147483647 h 141"/>
              <a:gd name="T60" fmla="*/ 2147483647 w 143"/>
              <a:gd name="T61" fmla="*/ 2147483647 h 141"/>
              <a:gd name="T62" fmla="*/ 2147483647 w 143"/>
              <a:gd name="T63" fmla="*/ 2147483647 h 141"/>
              <a:gd name="T64" fmla="*/ 2147483647 w 143"/>
              <a:gd name="T65" fmla="*/ 2147483647 h 141"/>
              <a:gd name="T66" fmla="*/ 2147483647 w 143"/>
              <a:gd name="T67" fmla="*/ 2147483647 h 141"/>
              <a:gd name="T68" fmla="*/ 2147483647 w 143"/>
              <a:gd name="T69" fmla="*/ 2147483647 h 141"/>
              <a:gd name="T70" fmla="*/ 2147483647 w 143"/>
              <a:gd name="T71" fmla="*/ 2147483647 h 141"/>
              <a:gd name="T72" fmla="*/ 2147483647 w 143"/>
              <a:gd name="T73" fmla="*/ 2147483647 h 141"/>
              <a:gd name="T74" fmla="*/ 2147483647 w 143"/>
              <a:gd name="T75" fmla="*/ 2147483647 h 141"/>
              <a:gd name="T76" fmla="*/ 2147483647 w 143"/>
              <a:gd name="T77" fmla="*/ 2147483647 h 141"/>
              <a:gd name="T78" fmla="*/ 2147483647 w 143"/>
              <a:gd name="T79" fmla="*/ 2147483647 h 141"/>
              <a:gd name="T80" fmla="*/ 2147483647 w 143"/>
              <a:gd name="T81" fmla="*/ 2147483647 h 141"/>
              <a:gd name="T82" fmla="*/ 2147483647 w 143"/>
              <a:gd name="T83" fmla="*/ 2147483647 h 141"/>
              <a:gd name="T84" fmla="*/ 2147483647 w 143"/>
              <a:gd name="T85" fmla="*/ 2147483647 h 141"/>
              <a:gd name="T86" fmla="*/ 2147483647 w 143"/>
              <a:gd name="T87" fmla="*/ 2147483647 h 141"/>
              <a:gd name="T88" fmla="*/ 2147483647 w 143"/>
              <a:gd name="T89" fmla="*/ 2147483647 h 141"/>
              <a:gd name="T90" fmla="*/ 2147483647 w 143"/>
              <a:gd name="T91" fmla="*/ 2147483647 h 141"/>
              <a:gd name="T92" fmla="*/ 2147483647 w 143"/>
              <a:gd name="T93" fmla="*/ 2147483647 h 141"/>
              <a:gd name="T94" fmla="*/ 2147483647 w 143"/>
              <a:gd name="T95" fmla="*/ 2147483647 h 141"/>
              <a:gd name="T96" fmla="*/ 2147483647 w 143"/>
              <a:gd name="T97" fmla="*/ 2147483647 h 141"/>
              <a:gd name="T98" fmla="*/ 2147483647 w 143"/>
              <a:gd name="T99" fmla="*/ 2147483647 h 141"/>
              <a:gd name="T100" fmla="*/ 2147483647 w 143"/>
              <a:gd name="T101" fmla="*/ 2147483647 h 141"/>
              <a:gd name="T102" fmla="*/ 2147483647 w 143"/>
              <a:gd name="T103" fmla="*/ 2147483647 h 141"/>
              <a:gd name="T104" fmla="*/ 2147483647 w 143"/>
              <a:gd name="T105" fmla="*/ 2147483647 h 141"/>
              <a:gd name="T106" fmla="*/ 2147483647 w 143"/>
              <a:gd name="T107" fmla="*/ 2147483647 h 141"/>
              <a:gd name="T108" fmla="*/ 2147483647 w 143"/>
              <a:gd name="T109" fmla="*/ 2147483647 h 141"/>
              <a:gd name="T110" fmla="*/ 2147483647 w 143"/>
              <a:gd name="T111" fmla="*/ 2147483647 h 141"/>
              <a:gd name="T112" fmla="*/ 2147483647 w 143"/>
              <a:gd name="T113" fmla="*/ 2147483647 h 141"/>
              <a:gd name="T114" fmla="*/ 2147483647 w 143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5"/>
                </a:lnTo>
                <a:lnTo>
                  <a:pt x="143" y="71"/>
                </a:lnTo>
                <a:lnTo>
                  <a:pt x="143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5"/>
                </a:lnTo>
                <a:lnTo>
                  <a:pt x="129" y="28"/>
                </a:lnTo>
                <a:lnTo>
                  <a:pt x="128" y="27"/>
                </a:lnTo>
                <a:lnTo>
                  <a:pt x="124" y="25"/>
                </a:lnTo>
                <a:lnTo>
                  <a:pt x="123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9" y="22"/>
                </a:lnTo>
                <a:lnTo>
                  <a:pt x="17" y="25"/>
                </a:lnTo>
                <a:lnTo>
                  <a:pt x="14" y="27"/>
                </a:lnTo>
                <a:lnTo>
                  <a:pt x="12" y="28"/>
                </a:lnTo>
                <a:lnTo>
                  <a:pt x="9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9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7" y="18"/>
                </a:lnTo>
                <a:lnTo>
                  <a:pt x="40" y="17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2"/>
                </a:lnTo>
                <a:lnTo>
                  <a:pt x="57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2"/>
                </a:lnTo>
                <a:lnTo>
                  <a:pt x="88" y="12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7"/>
                </a:lnTo>
                <a:lnTo>
                  <a:pt x="105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3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5" y="121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9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60" name="Oval 64"/>
          <p:cNvSpPr>
            <a:spLocks noChangeArrowheads="1"/>
          </p:cNvSpPr>
          <p:nvPr/>
        </p:nvSpPr>
        <p:spPr bwMode="auto">
          <a:xfrm>
            <a:off x="1909397" y="2571750"/>
            <a:ext cx="193431" cy="2111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61" name="Freeform 65"/>
          <p:cNvSpPr>
            <a:spLocks/>
          </p:cNvSpPr>
          <p:nvPr/>
        </p:nvSpPr>
        <p:spPr bwMode="auto">
          <a:xfrm>
            <a:off x="1902069" y="2563816"/>
            <a:ext cx="205154" cy="223837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90"/>
                </a:lnTo>
                <a:lnTo>
                  <a:pt x="5" y="96"/>
                </a:lnTo>
                <a:lnTo>
                  <a:pt x="5" y="100"/>
                </a:lnTo>
                <a:lnTo>
                  <a:pt x="8" y="105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3"/>
                </a:lnTo>
                <a:lnTo>
                  <a:pt x="26" y="126"/>
                </a:lnTo>
                <a:lnTo>
                  <a:pt x="28" y="128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8"/>
                </a:lnTo>
                <a:lnTo>
                  <a:pt x="51" y="138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8"/>
                </a:lnTo>
                <a:lnTo>
                  <a:pt x="89" y="138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8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5"/>
                </a:lnTo>
                <a:lnTo>
                  <a:pt x="134" y="100"/>
                </a:lnTo>
                <a:lnTo>
                  <a:pt x="134" y="96"/>
                </a:lnTo>
                <a:lnTo>
                  <a:pt x="137" y="90"/>
                </a:lnTo>
                <a:lnTo>
                  <a:pt x="137" y="86"/>
                </a:lnTo>
                <a:lnTo>
                  <a:pt x="139" y="85"/>
                </a:lnTo>
                <a:lnTo>
                  <a:pt x="139" y="75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2"/>
                </a:lnTo>
                <a:lnTo>
                  <a:pt x="137" y="48"/>
                </a:lnTo>
                <a:lnTo>
                  <a:pt x="134" y="42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4"/>
                </a:lnTo>
                <a:lnTo>
                  <a:pt x="109" y="12"/>
                </a:lnTo>
                <a:lnTo>
                  <a:pt x="106" y="10"/>
                </a:lnTo>
                <a:lnTo>
                  <a:pt x="104" y="9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9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1" y="32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9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9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2"/>
                </a:lnTo>
                <a:lnTo>
                  <a:pt x="119" y="33"/>
                </a:lnTo>
                <a:lnTo>
                  <a:pt x="121" y="35"/>
                </a:lnTo>
                <a:lnTo>
                  <a:pt x="124" y="42"/>
                </a:lnTo>
                <a:lnTo>
                  <a:pt x="124" y="45"/>
                </a:lnTo>
                <a:lnTo>
                  <a:pt x="127" y="52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100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3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8"/>
                </a:lnTo>
                <a:lnTo>
                  <a:pt x="83" y="128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8"/>
                </a:lnTo>
                <a:lnTo>
                  <a:pt x="51" y="128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5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34562" name="Group 66"/>
          <p:cNvGrpSpPr>
            <a:grpSpLocks/>
          </p:cNvGrpSpPr>
          <p:nvPr/>
        </p:nvGrpSpPr>
        <p:grpSpPr bwMode="auto">
          <a:xfrm>
            <a:off x="2633296" y="2563816"/>
            <a:ext cx="209550" cy="223837"/>
            <a:chOff x="1797" y="1615"/>
            <a:chExt cx="143" cy="141"/>
          </a:xfrm>
        </p:grpSpPr>
        <p:sp>
          <p:nvSpPr>
            <p:cNvPr id="234655" name="Oval 67"/>
            <p:cNvSpPr>
              <a:spLocks noChangeArrowheads="1"/>
            </p:cNvSpPr>
            <p:nvPr/>
          </p:nvSpPr>
          <p:spPr bwMode="auto">
            <a:xfrm>
              <a:off x="1802" y="1620"/>
              <a:ext cx="134" cy="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34656" name="Freeform 68"/>
            <p:cNvSpPr>
              <a:spLocks/>
            </p:cNvSpPr>
            <p:nvPr/>
          </p:nvSpPr>
          <p:spPr bwMode="auto">
            <a:xfrm>
              <a:off x="1797" y="1615"/>
              <a:ext cx="143" cy="141"/>
            </a:xfrm>
            <a:custGeom>
              <a:avLst/>
              <a:gdLst>
                <a:gd name="T0" fmla="*/ 2 w 143"/>
                <a:gd name="T1" fmla="*/ 86 h 141"/>
                <a:gd name="T2" fmla="*/ 5 w 143"/>
                <a:gd name="T3" fmla="*/ 100 h 141"/>
                <a:gd name="T4" fmla="*/ 12 w 143"/>
                <a:gd name="T5" fmla="*/ 109 h 141"/>
                <a:gd name="T6" fmla="*/ 23 w 143"/>
                <a:gd name="T7" fmla="*/ 121 h 141"/>
                <a:gd name="T8" fmla="*/ 35 w 143"/>
                <a:gd name="T9" fmla="*/ 131 h 141"/>
                <a:gd name="T10" fmla="*/ 50 w 143"/>
                <a:gd name="T11" fmla="*/ 138 h 141"/>
                <a:gd name="T12" fmla="*/ 66 w 143"/>
                <a:gd name="T13" fmla="*/ 139 h 141"/>
                <a:gd name="T14" fmla="*/ 76 w 143"/>
                <a:gd name="T15" fmla="*/ 139 h 141"/>
                <a:gd name="T16" fmla="*/ 91 w 143"/>
                <a:gd name="T17" fmla="*/ 138 h 141"/>
                <a:gd name="T18" fmla="*/ 106 w 143"/>
                <a:gd name="T19" fmla="*/ 131 h 141"/>
                <a:gd name="T20" fmla="*/ 118 w 143"/>
                <a:gd name="T21" fmla="*/ 121 h 141"/>
                <a:gd name="T22" fmla="*/ 129 w 143"/>
                <a:gd name="T23" fmla="*/ 109 h 141"/>
                <a:gd name="T24" fmla="*/ 136 w 143"/>
                <a:gd name="T25" fmla="*/ 100 h 141"/>
                <a:gd name="T26" fmla="*/ 139 w 143"/>
                <a:gd name="T27" fmla="*/ 86 h 141"/>
                <a:gd name="T28" fmla="*/ 143 w 143"/>
                <a:gd name="T29" fmla="*/ 71 h 141"/>
                <a:gd name="T30" fmla="*/ 141 w 143"/>
                <a:gd name="T31" fmla="*/ 55 h 141"/>
                <a:gd name="T32" fmla="*/ 136 w 143"/>
                <a:gd name="T33" fmla="*/ 42 h 141"/>
                <a:gd name="T34" fmla="*/ 129 w 143"/>
                <a:gd name="T35" fmla="*/ 28 h 141"/>
                <a:gd name="T36" fmla="*/ 123 w 143"/>
                <a:gd name="T37" fmla="*/ 22 h 141"/>
                <a:gd name="T38" fmla="*/ 111 w 143"/>
                <a:gd name="T39" fmla="*/ 12 h 141"/>
                <a:gd name="T40" fmla="*/ 101 w 143"/>
                <a:gd name="T41" fmla="*/ 5 h 141"/>
                <a:gd name="T42" fmla="*/ 88 w 143"/>
                <a:gd name="T43" fmla="*/ 2 h 141"/>
                <a:gd name="T44" fmla="*/ 53 w 143"/>
                <a:gd name="T45" fmla="*/ 2 h 141"/>
                <a:gd name="T46" fmla="*/ 40 w 143"/>
                <a:gd name="T47" fmla="*/ 5 h 141"/>
                <a:gd name="T48" fmla="*/ 30 w 143"/>
                <a:gd name="T49" fmla="*/ 12 h 141"/>
                <a:gd name="T50" fmla="*/ 19 w 143"/>
                <a:gd name="T51" fmla="*/ 22 h 141"/>
                <a:gd name="T52" fmla="*/ 12 w 143"/>
                <a:gd name="T53" fmla="*/ 28 h 141"/>
                <a:gd name="T54" fmla="*/ 5 w 143"/>
                <a:gd name="T55" fmla="*/ 42 h 141"/>
                <a:gd name="T56" fmla="*/ 0 w 143"/>
                <a:gd name="T57" fmla="*/ 55 h 141"/>
                <a:gd name="T58" fmla="*/ 10 w 143"/>
                <a:gd name="T59" fmla="*/ 58 h 141"/>
                <a:gd name="T60" fmla="*/ 15 w 143"/>
                <a:gd name="T61" fmla="*/ 45 h 141"/>
                <a:gd name="T62" fmla="*/ 20 w 143"/>
                <a:gd name="T63" fmla="*/ 33 h 141"/>
                <a:gd name="T64" fmla="*/ 32 w 143"/>
                <a:gd name="T65" fmla="*/ 22 h 141"/>
                <a:gd name="T66" fmla="*/ 40 w 143"/>
                <a:gd name="T67" fmla="*/ 17 h 141"/>
                <a:gd name="T68" fmla="*/ 47 w 143"/>
                <a:gd name="T69" fmla="*/ 15 h 141"/>
                <a:gd name="T70" fmla="*/ 58 w 143"/>
                <a:gd name="T71" fmla="*/ 10 h 141"/>
                <a:gd name="T72" fmla="*/ 85 w 143"/>
                <a:gd name="T73" fmla="*/ 12 h 141"/>
                <a:gd name="T74" fmla="*/ 98 w 143"/>
                <a:gd name="T75" fmla="*/ 15 h 141"/>
                <a:gd name="T76" fmla="*/ 105 w 143"/>
                <a:gd name="T77" fmla="*/ 19 h 141"/>
                <a:gd name="T78" fmla="*/ 116 w 143"/>
                <a:gd name="T79" fmla="*/ 28 h 141"/>
                <a:gd name="T80" fmla="*/ 123 w 143"/>
                <a:gd name="T81" fmla="*/ 35 h 141"/>
                <a:gd name="T82" fmla="*/ 129 w 143"/>
                <a:gd name="T83" fmla="*/ 52 h 141"/>
                <a:gd name="T84" fmla="*/ 131 w 143"/>
                <a:gd name="T85" fmla="*/ 65 h 141"/>
                <a:gd name="T86" fmla="*/ 131 w 143"/>
                <a:gd name="T87" fmla="*/ 71 h 141"/>
                <a:gd name="T88" fmla="*/ 129 w 143"/>
                <a:gd name="T89" fmla="*/ 86 h 141"/>
                <a:gd name="T90" fmla="*/ 126 w 143"/>
                <a:gd name="T91" fmla="*/ 98 h 141"/>
                <a:gd name="T92" fmla="*/ 116 w 143"/>
                <a:gd name="T93" fmla="*/ 109 h 141"/>
                <a:gd name="T94" fmla="*/ 105 w 143"/>
                <a:gd name="T95" fmla="*/ 121 h 141"/>
                <a:gd name="T96" fmla="*/ 98 w 143"/>
                <a:gd name="T97" fmla="*/ 124 h 141"/>
                <a:gd name="T98" fmla="*/ 85 w 143"/>
                <a:gd name="T99" fmla="*/ 128 h 141"/>
                <a:gd name="T100" fmla="*/ 70 w 143"/>
                <a:gd name="T101" fmla="*/ 131 h 141"/>
                <a:gd name="T102" fmla="*/ 58 w 143"/>
                <a:gd name="T103" fmla="*/ 129 h 141"/>
                <a:gd name="T104" fmla="*/ 47 w 143"/>
                <a:gd name="T105" fmla="*/ 124 h 141"/>
                <a:gd name="T106" fmla="*/ 40 w 143"/>
                <a:gd name="T107" fmla="*/ 123 h 141"/>
                <a:gd name="T108" fmla="*/ 27 w 143"/>
                <a:gd name="T109" fmla="*/ 113 h 141"/>
                <a:gd name="T110" fmla="*/ 17 w 143"/>
                <a:gd name="T111" fmla="*/ 100 h 141"/>
                <a:gd name="T112" fmla="*/ 15 w 143"/>
                <a:gd name="T113" fmla="*/ 93 h 141"/>
                <a:gd name="T114" fmla="*/ 10 w 143"/>
                <a:gd name="T115" fmla="*/ 81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9" y="105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5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9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9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3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8"/>
                  </a:lnTo>
                  <a:lnTo>
                    <a:pt x="53" y="128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3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4563" name="Group 69"/>
          <p:cNvGrpSpPr>
            <a:grpSpLocks/>
          </p:cNvGrpSpPr>
          <p:nvPr/>
        </p:nvGrpSpPr>
        <p:grpSpPr bwMode="auto">
          <a:xfrm>
            <a:off x="2633296" y="3522666"/>
            <a:ext cx="209550" cy="223837"/>
            <a:chOff x="1797" y="2219"/>
            <a:chExt cx="143" cy="141"/>
          </a:xfrm>
        </p:grpSpPr>
        <p:sp>
          <p:nvSpPr>
            <p:cNvPr id="234652" name="Freeform 70"/>
            <p:cNvSpPr>
              <a:spLocks/>
            </p:cNvSpPr>
            <p:nvPr/>
          </p:nvSpPr>
          <p:spPr bwMode="auto">
            <a:xfrm>
              <a:off x="1862" y="2221"/>
              <a:ext cx="68" cy="137"/>
            </a:xfrm>
            <a:custGeom>
              <a:avLst/>
              <a:gdLst>
                <a:gd name="T0" fmla="*/ 0 w 68"/>
                <a:gd name="T1" fmla="*/ 137 h 137"/>
                <a:gd name="T2" fmla="*/ 13 w 68"/>
                <a:gd name="T3" fmla="*/ 137 h 137"/>
                <a:gd name="T4" fmla="*/ 26 w 68"/>
                <a:gd name="T5" fmla="*/ 134 h 137"/>
                <a:gd name="T6" fmla="*/ 38 w 68"/>
                <a:gd name="T7" fmla="*/ 127 h 137"/>
                <a:gd name="T8" fmla="*/ 49 w 68"/>
                <a:gd name="T9" fmla="*/ 119 h 137"/>
                <a:gd name="T10" fmla="*/ 58 w 68"/>
                <a:gd name="T11" fmla="*/ 109 h 137"/>
                <a:gd name="T12" fmla="*/ 68 w 68"/>
                <a:gd name="T13" fmla="*/ 86 h 137"/>
                <a:gd name="T14" fmla="*/ 68 w 68"/>
                <a:gd name="T15" fmla="*/ 58 h 137"/>
                <a:gd name="T16" fmla="*/ 63 w 68"/>
                <a:gd name="T17" fmla="*/ 44 h 137"/>
                <a:gd name="T18" fmla="*/ 53 w 68"/>
                <a:gd name="T19" fmla="*/ 26 h 137"/>
                <a:gd name="T20" fmla="*/ 38 w 68"/>
                <a:gd name="T21" fmla="*/ 13 h 137"/>
                <a:gd name="T22" fmla="*/ 20 w 68"/>
                <a:gd name="T23" fmla="*/ 3 h 137"/>
                <a:gd name="T24" fmla="*/ 0 w 68"/>
                <a:gd name="T25" fmla="*/ 0 h 137"/>
                <a:gd name="T26" fmla="*/ 0 w 68"/>
                <a:gd name="T27" fmla="*/ 69 h 137"/>
                <a:gd name="T28" fmla="*/ 0 w 68"/>
                <a:gd name="T29" fmla="*/ 137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137">
                  <a:moveTo>
                    <a:pt x="0" y="137"/>
                  </a:moveTo>
                  <a:lnTo>
                    <a:pt x="13" y="137"/>
                  </a:lnTo>
                  <a:lnTo>
                    <a:pt x="26" y="134"/>
                  </a:lnTo>
                  <a:lnTo>
                    <a:pt x="38" y="127"/>
                  </a:lnTo>
                  <a:lnTo>
                    <a:pt x="49" y="119"/>
                  </a:lnTo>
                  <a:lnTo>
                    <a:pt x="58" y="109"/>
                  </a:lnTo>
                  <a:lnTo>
                    <a:pt x="68" y="86"/>
                  </a:lnTo>
                  <a:lnTo>
                    <a:pt x="68" y="58"/>
                  </a:lnTo>
                  <a:lnTo>
                    <a:pt x="63" y="44"/>
                  </a:lnTo>
                  <a:lnTo>
                    <a:pt x="53" y="26"/>
                  </a:lnTo>
                  <a:lnTo>
                    <a:pt x="38" y="13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6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653" name="Freeform 71"/>
            <p:cNvSpPr>
              <a:spLocks/>
            </p:cNvSpPr>
            <p:nvPr/>
          </p:nvSpPr>
          <p:spPr bwMode="auto">
            <a:xfrm>
              <a:off x="1802" y="2221"/>
              <a:ext cx="66" cy="139"/>
            </a:xfrm>
            <a:custGeom>
              <a:avLst/>
              <a:gdLst>
                <a:gd name="T0" fmla="*/ 65 w 66"/>
                <a:gd name="T1" fmla="*/ 0 h 139"/>
                <a:gd name="T2" fmla="*/ 53 w 66"/>
                <a:gd name="T3" fmla="*/ 1 h 139"/>
                <a:gd name="T4" fmla="*/ 42 w 66"/>
                <a:gd name="T5" fmla="*/ 5 h 139"/>
                <a:gd name="T6" fmla="*/ 30 w 66"/>
                <a:gd name="T7" fmla="*/ 11 h 139"/>
                <a:gd name="T8" fmla="*/ 20 w 66"/>
                <a:gd name="T9" fmla="*/ 20 h 139"/>
                <a:gd name="T10" fmla="*/ 12 w 66"/>
                <a:gd name="T11" fmla="*/ 29 h 139"/>
                <a:gd name="T12" fmla="*/ 5 w 66"/>
                <a:gd name="T13" fmla="*/ 41 h 139"/>
                <a:gd name="T14" fmla="*/ 2 w 66"/>
                <a:gd name="T15" fmla="*/ 53 h 139"/>
                <a:gd name="T16" fmla="*/ 0 w 66"/>
                <a:gd name="T17" fmla="*/ 66 h 139"/>
                <a:gd name="T18" fmla="*/ 2 w 66"/>
                <a:gd name="T19" fmla="*/ 81 h 139"/>
                <a:gd name="T20" fmla="*/ 5 w 66"/>
                <a:gd name="T21" fmla="*/ 94 h 139"/>
                <a:gd name="T22" fmla="*/ 15 w 66"/>
                <a:gd name="T23" fmla="*/ 112 h 139"/>
                <a:gd name="T24" fmla="*/ 30 w 66"/>
                <a:gd name="T25" fmla="*/ 125 h 139"/>
                <a:gd name="T26" fmla="*/ 47 w 66"/>
                <a:gd name="T27" fmla="*/ 135 h 139"/>
                <a:gd name="T28" fmla="*/ 66 w 66"/>
                <a:gd name="T29" fmla="*/ 139 h 139"/>
                <a:gd name="T30" fmla="*/ 66 w 66"/>
                <a:gd name="T31" fmla="*/ 69 h 139"/>
                <a:gd name="T32" fmla="*/ 65 w 66"/>
                <a:gd name="T33" fmla="*/ 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39">
                  <a:moveTo>
                    <a:pt x="65" y="0"/>
                  </a:moveTo>
                  <a:lnTo>
                    <a:pt x="53" y="1"/>
                  </a:lnTo>
                  <a:lnTo>
                    <a:pt x="42" y="5"/>
                  </a:lnTo>
                  <a:lnTo>
                    <a:pt x="30" y="11"/>
                  </a:lnTo>
                  <a:lnTo>
                    <a:pt x="20" y="20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15" y="112"/>
                  </a:lnTo>
                  <a:lnTo>
                    <a:pt x="30" y="125"/>
                  </a:lnTo>
                  <a:lnTo>
                    <a:pt x="47" y="135"/>
                  </a:lnTo>
                  <a:lnTo>
                    <a:pt x="66" y="139"/>
                  </a:lnTo>
                  <a:lnTo>
                    <a:pt x="66" y="6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654" name="Freeform 72"/>
            <p:cNvSpPr>
              <a:spLocks/>
            </p:cNvSpPr>
            <p:nvPr/>
          </p:nvSpPr>
          <p:spPr bwMode="auto">
            <a:xfrm>
              <a:off x="1797" y="2219"/>
              <a:ext cx="143" cy="141"/>
            </a:xfrm>
            <a:custGeom>
              <a:avLst/>
              <a:gdLst>
                <a:gd name="T0" fmla="*/ 2 w 143"/>
                <a:gd name="T1" fmla="*/ 86 h 141"/>
                <a:gd name="T2" fmla="*/ 5 w 143"/>
                <a:gd name="T3" fmla="*/ 99 h 141"/>
                <a:gd name="T4" fmla="*/ 12 w 143"/>
                <a:gd name="T5" fmla="*/ 109 h 141"/>
                <a:gd name="T6" fmla="*/ 23 w 143"/>
                <a:gd name="T7" fmla="*/ 121 h 141"/>
                <a:gd name="T8" fmla="*/ 35 w 143"/>
                <a:gd name="T9" fmla="*/ 131 h 141"/>
                <a:gd name="T10" fmla="*/ 50 w 143"/>
                <a:gd name="T11" fmla="*/ 137 h 141"/>
                <a:gd name="T12" fmla="*/ 66 w 143"/>
                <a:gd name="T13" fmla="*/ 139 h 141"/>
                <a:gd name="T14" fmla="*/ 76 w 143"/>
                <a:gd name="T15" fmla="*/ 139 h 141"/>
                <a:gd name="T16" fmla="*/ 91 w 143"/>
                <a:gd name="T17" fmla="*/ 137 h 141"/>
                <a:gd name="T18" fmla="*/ 106 w 143"/>
                <a:gd name="T19" fmla="*/ 131 h 141"/>
                <a:gd name="T20" fmla="*/ 118 w 143"/>
                <a:gd name="T21" fmla="*/ 121 h 141"/>
                <a:gd name="T22" fmla="*/ 129 w 143"/>
                <a:gd name="T23" fmla="*/ 109 h 141"/>
                <a:gd name="T24" fmla="*/ 136 w 143"/>
                <a:gd name="T25" fmla="*/ 99 h 141"/>
                <a:gd name="T26" fmla="*/ 139 w 143"/>
                <a:gd name="T27" fmla="*/ 86 h 141"/>
                <a:gd name="T28" fmla="*/ 143 w 143"/>
                <a:gd name="T29" fmla="*/ 71 h 141"/>
                <a:gd name="T30" fmla="*/ 141 w 143"/>
                <a:gd name="T31" fmla="*/ 55 h 141"/>
                <a:gd name="T32" fmla="*/ 136 w 143"/>
                <a:gd name="T33" fmla="*/ 41 h 141"/>
                <a:gd name="T34" fmla="*/ 129 w 143"/>
                <a:gd name="T35" fmla="*/ 28 h 141"/>
                <a:gd name="T36" fmla="*/ 123 w 143"/>
                <a:gd name="T37" fmla="*/ 22 h 141"/>
                <a:gd name="T38" fmla="*/ 111 w 143"/>
                <a:gd name="T39" fmla="*/ 12 h 141"/>
                <a:gd name="T40" fmla="*/ 101 w 143"/>
                <a:gd name="T41" fmla="*/ 5 h 141"/>
                <a:gd name="T42" fmla="*/ 88 w 143"/>
                <a:gd name="T43" fmla="*/ 2 h 141"/>
                <a:gd name="T44" fmla="*/ 53 w 143"/>
                <a:gd name="T45" fmla="*/ 2 h 141"/>
                <a:gd name="T46" fmla="*/ 40 w 143"/>
                <a:gd name="T47" fmla="*/ 5 h 141"/>
                <a:gd name="T48" fmla="*/ 30 w 143"/>
                <a:gd name="T49" fmla="*/ 12 h 141"/>
                <a:gd name="T50" fmla="*/ 19 w 143"/>
                <a:gd name="T51" fmla="*/ 22 h 141"/>
                <a:gd name="T52" fmla="*/ 12 w 143"/>
                <a:gd name="T53" fmla="*/ 28 h 141"/>
                <a:gd name="T54" fmla="*/ 5 w 143"/>
                <a:gd name="T55" fmla="*/ 41 h 141"/>
                <a:gd name="T56" fmla="*/ 0 w 143"/>
                <a:gd name="T57" fmla="*/ 55 h 141"/>
                <a:gd name="T58" fmla="*/ 10 w 143"/>
                <a:gd name="T59" fmla="*/ 58 h 141"/>
                <a:gd name="T60" fmla="*/ 15 w 143"/>
                <a:gd name="T61" fmla="*/ 45 h 141"/>
                <a:gd name="T62" fmla="*/ 20 w 143"/>
                <a:gd name="T63" fmla="*/ 33 h 141"/>
                <a:gd name="T64" fmla="*/ 32 w 143"/>
                <a:gd name="T65" fmla="*/ 22 h 141"/>
                <a:gd name="T66" fmla="*/ 40 w 143"/>
                <a:gd name="T67" fmla="*/ 17 h 141"/>
                <a:gd name="T68" fmla="*/ 47 w 143"/>
                <a:gd name="T69" fmla="*/ 15 h 141"/>
                <a:gd name="T70" fmla="*/ 58 w 143"/>
                <a:gd name="T71" fmla="*/ 10 h 141"/>
                <a:gd name="T72" fmla="*/ 85 w 143"/>
                <a:gd name="T73" fmla="*/ 12 h 141"/>
                <a:gd name="T74" fmla="*/ 98 w 143"/>
                <a:gd name="T75" fmla="*/ 15 h 141"/>
                <a:gd name="T76" fmla="*/ 105 w 143"/>
                <a:gd name="T77" fmla="*/ 18 h 141"/>
                <a:gd name="T78" fmla="*/ 116 w 143"/>
                <a:gd name="T79" fmla="*/ 28 h 141"/>
                <a:gd name="T80" fmla="*/ 123 w 143"/>
                <a:gd name="T81" fmla="*/ 35 h 141"/>
                <a:gd name="T82" fmla="*/ 129 w 143"/>
                <a:gd name="T83" fmla="*/ 51 h 141"/>
                <a:gd name="T84" fmla="*/ 131 w 143"/>
                <a:gd name="T85" fmla="*/ 65 h 141"/>
                <a:gd name="T86" fmla="*/ 131 w 143"/>
                <a:gd name="T87" fmla="*/ 71 h 141"/>
                <a:gd name="T88" fmla="*/ 129 w 143"/>
                <a:gd name="T89" fmla="*/ 86 h 141"/>
                <a:gd name="T90" fmla="*/ 126 w 143"/>
                <a:gd name="T91" fmla="*/ 98 h 141"/>
                <a:gd name="T92" fmla="*/ 116 w 143"/>
                <a:gd name="T93" fmla="*/ 109 h 141"/>
                <a:gd name="T94" fmla="*/ 105 w 143"/>
                <a:gd name="T95" fmla="*/ 121 h 141"/>
                <a:gd name="T96" fmla="*/ 98 w 143"/>
                <a:gd name="T97" fmla="*/ 124 h 141"/>
                <a:gd name="T98" fmla="*/ 85 w 143"/>
                <a:gd name="T99" fmla="*/ 127 h 141"/>
                <a:gd name="T100" fmla="*/ 70 w 143"/>
                <a:gd name="T101" fmla="*/ 131 h 141"/>
                <a:gd name="T102" fmla="*/ 58 w 143"/>
                <a:gd name="T103" fmla="*/ 129 h 141"/>
                <a:gd name="T104" fmla="*/ 47 w 143"/>
                <a:gd name="T105" fmla="*/ 124 h 141"/>
                <a:gd name="T106" fmla="*/ 40 w 143"/>
                <a:gd name="T107" fmla="*/ 122 h 141"/>
                <a:gd name="T108" fmla="*/ 27 w 143"/>
                <a:gd name="T109" fmla="*/ 113 h 141"/>
                <a:gd name="T110" fmla="*/ 17 w 143"/>
                <a:gd name="T111" fmla="*/ 99 h 141"/>
                <a:gd name="T112" fmla="*/ 15 w 143"/>
                <a:gd name="T113" fmla="*/ 93 h 141"/>
                <a:gd name="T114" fmla="*/ 10 w 143"/>
                <a:gd name="T115" fmla="*/ 81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4"/>
                  </a:lnTo>
                  <a:lnTo>
                    <a:pt x="2" y="86"/>
                  </a:lnTo>
                  <a:lnTo>
                    <a:pt x="2" y="89"/>
                  </a:lnTo>
                  <a:lnTo>
                    <a:pt x="5" y="96"/>
                  </a:lnTo>
                  <a:lnTo>
                    <a:pt x="5" y="99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7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7"/>
                  </a:lnTo>
                  <a:lnTo>
                    <a:pt x="53" y="137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7"/>
                  </a:lnTo>
                  <a:lnTo>
                    <a:pt x="91" y="137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7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99"/>
                  </a:lnTo>
                  <a:lnTo>
                    <a:pt x="136" y="96"/>
                  </a:lnTo>
                  <a:lnTo>
                    <a:pt x="139" y="89"/>
                  </a:lnTo>
                  <a:lnTo>
                    <a:pt x="139" y="86"/>
                  </a:lnTo>
                  <a:lnTo>
                    <a:pt x="141" y="84"/>
                  </a:lnTo>
                  <a:lnTo>
                    <a:pt x="141" y="74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1"/>
                  </a:lnTo>
                  <a:lnTo>
                    <a:pt x="139" y="48"/>
                  </a:lnTo>
                  <a:lnTo>
                    <a:pt x="136" y="41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3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8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3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1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9" y="51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99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2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7"/>
                  </a:lnTo>
                  <a:lnTo>
                    <a:pt x="85" y="127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7"/>
                  </a:lnTo>
                  <a:lnTo>
                    <a:pt x="53" y="127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2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4564" name="Group 73"/>
          <p:cNvGrpSpPr>
            <a:grpSpLocks/>
          </p:cNvGrpSpPr>
          <p:nvPr/>
        </p:nvGrpSpPr>
        <p:grpSpPr bwMode="auto">
          <a:xfrm>
            <a:off x="2633296" y="3194050"/>
            <a:ext cx="209550" cy="223838"/>
            <a:chOff x="1797" y="2012"/>
            <a:chExt cx="143" cy="141"/>
          </a:xfrm>
        </p:grpSpPr>
        <p:sp>
          <p:nvSpPr>
            <p:cNvPr id="234649" name="Freeform 74"/>
            <p:cNvSpPr>
              <a:spLocks/>
            </p:cNvSpPr>
            <p:nvPr/>
          </p:nvSpPr>
          <p:spPr bwMode="auto">
            <a:xfrm>
              <a:off x="1862" y="2014"/>
              <a:ext cx="68" cy="137"/>
            </a:xfrm>
            <a:custGeom>
              <a:avLst/>
              <a:gdLst>
                <a:gd name="T0" fmla="*/ 0 w 68"/>
                <a:gd name="T1" fmla="*/ 137 h 137"/>
                <a:gd name="T2" fmla="*/ 13 w 68"/>
                <a:gd name="T3" fmla="*/ 136 h 137"/>
                <a:gd name="T4" fmla="*/ 26 w 68"/>
                <a:gd name="T5" fmla="*/ 132 h 137"/>
                <a:gd name="T6" fmla="*/ 38 w 68"/>
                <a:gd name="T7" fmla="*/ 126 h 137"/>
                <a:gd name="T8" fmla="*/ 49 w 68"/>
                <a:gd name="T9" fmla="*/ 117 h 137"/>
                <a:gd name="T10" fmla="*/ 58 w 68"/>
                <a:gd name="T11" fmla="*/ 107 h 137"/>
                <a:gd name="T12" fmla="*/ 68 w 68"/>
                <a:gd name="T13" fmla="*/ 84 h 137"/>
                <a:gd name="T14" fmla="*/ 68 w 68"/>
                <a:gd name="T15" fmla="*/ 58 h 137"/>
                <a:gd name="T16" fmla="*/ 63 w 68"/>
                <a:gd name="T17" fmla="*/ 45 h 137"/>
                <a:gd name="T18" fmla="*/ 53 w 68"/>
                <a:gd name="T19" fmla="*/ 26 h 137"/>
                <a:gd name="T20" fmla="*/ 38 w 68"/>
                <a:gd name="T21" fmla="*/ 13 h 137"/>
                <a:gd name="T22" fmla="*/ 20 w 68"/>
                <a:gd name="T23" fmla="*/ 3 h 137"/>
                <a:gd name="T24" fmla="*/ 0 w 68"/>
                <a:gd name="T25" fmla="*/ 0 h 137"/>
                <a:gd name="T26" fmla="*/ 0 w 68"/>
                <a:gd name="T27" fmla="*/ 68 h 137"/>
                <a:gd name="T28" fmla="*/ 0 w 68"/>
                <a:gd name="T29" fmla="*/ 137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8" h="137">
                  <a:moveTo>
                    <a:pt x="0" y="137"/>
                  </a:moveTo>
                  <a:lnTo>
                    <a:pt x="13" y="136"/>
                  </a:lnTo>
                  <a:lnTo>
                    <a:pt x="26" y="132"/>
                  </a:lnTo>
                  <a:lnTo>
                    <a:pt x="38" y="126"/>
                  </a:lnTo>
                  <a:lnTo>
                    <a:pt x="49" y="117"/>
                  </a:lnTo>
                  <a:lnTo>
                    <a:pt x="58" y="107"/>
                  </a:lnTo>
                  <a:lnTo>
                    <a:pt x="68" y="84"/>
                  </a:lnTo>
                  <a:lnTo>
                    <a:pt x="68" y="58"/>
                  </a:lnTo>
                  <a:lnTo>
                    <a:pt x="63" y="45"/>
                  </a:lnTo>
                  <a:lnTo>
                    <a:pt x="53" y="26"/>
                  </a:lnTo>
                  <a:lnTo>
                    <a:pt x="38" y="13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68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650" name="Freeform 75"/>
            <p:cNvSpPr>
              <a:spLocks/>
            </p:cNvSpPr>
            <p:nvPr/>
          </p:nvSpPr>
          <p:spPr bwMode="auto">
            <a:xfrm>
              <a:off x="1802" y="2014"/>
              <a:ext cx="66" cy="137"/>
            </a:xfrm>
            <a:custGeom>
              <a:avLst/>
              <a:gdLst>
                <a:gd name="T0" fmla="*/ 65 w 66"/>
                <a:gd name="T1" fmla="*/ 0 h 137"/>
                <a:gd name="T2" fmla="*/ 53 w 66"/>
                <a:gd name="T3" fmla="*/ 2 h 137"/>
                <a:gd name="T4" fmla="*/ 42 w 66"/>
                <a:gd name="T5" fmla="*/ 5 h 137"/>
                <a:gd name="T6" fmla="*/ 30 w 66"/>
                <a:gd name="T7" fmla="*/ 12 h 137"/>
                <a:gd name="T8" fmla="*/ 20 w 66"/>
                <a:gd name="T9" fmla="*/ 20 h 137"/>
                <a:gd name="T10" fmla="*/ 12 w 66"/>
                <a:gd name="T11" fmla="*/ 30 h 137"/>
                <a:gd name="T12" fmla="*/ 5 w 66"/>
                <a:gd name="T13" fmla="*/ 41 h 137"/>
                <a:gd name="T14" fmla="*/ 2 w 66"/>
                <a:gd name="T15" fmla="*/ 53 h 137"/>
                <a:gd name="T16" fmla="*/ 0 w 66"/>
                <a:gd name="T17" fmla="*/ 66 h 137"/>
                <a:gd name="T18" fmla="*/ 2 w 66"/>
                <a:gd name="T19" fmla="*/ 81 h 137"/>
                <a:gd name="T20" fmla="*/ 5 w 66"/>
                <a:gd name="T21" fmla="*/ 94 h 137"/>
                <a:gd name="T22" fmla="*/ 15 w 66"/>
                <a:gd name="T23" fmla="*/ 111 h 137"/>
                <a:gd name="T24" fmla="*/ 30 w 66"/>
                <a:gd name="T25" fmla="*/ 126 h 137"/>
                <a:gd name="T26" fmla="*/ 47 w 66"/>
                <a:gd name="T27" fmla="*/ 134 h 137"/>
                <a:gd name="T28" fmla="*/ 66 w 66"/>
                <a:gd name="T29" fmla="*/ 137 h 137"/>
                <a:gd name="T30" fmla="*/ 66 w 66"/>
                <a:gd name="T31" fmla="*/ 69 h 137"/>
                <a:gd name="T32" fmla="*/ 65 w 66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6" h="137">
                  <a:moveTo>
                    <a:pt x="65" y="0"/>
                  </a:moveTo>
                  <a:lnTo>
                    <a:pt x="53" y="2"/>
                  </a:lnTo>
                  <a:lnTo>
                    <a:pt x="42" y="5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6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15" y="111"/>
                  </a:lnTo>
                  <a:lnTo>
                    <a:pt x="30" y="126"/>
                  </a:lnTo>
                  <a:lnTo>
                    <a:pt x="47" y="134"/>
                  </a:lnTo>
                  <a:lnTo>
                    <a:pt x="66" y="137"/>
                  </a:lnTo>
                  <a:lnTo>
                    <a:pt x="66" y="6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4651" name="Freeform 76"/>
            <p:cNvSpPr>
              <a:spLocks/>
            </p:cNvSpPr>
            <p:nvPr/>
          </p:nvSpPr>
          <p:spPr bwMode="auto">
            <a:xfrm>
              <a:off x="1797" y="2012"/>
              <a:ext cx="143" cy="141"/>
            </a:xfrm>
            <a:custGeom>
              <a:avLst/>
              <a:gdLst>
                <a:gd name="T0" fmla="*/ 2 w 143"/>
                <a:gd name="T1" fmla="*/ 86 h 141"/>
                <a:gd name="T2" fmla="*/ 5 w 143"/>
                <a:gd name="T3" fmla="*/ 100 h 141"/>
                <a:gd name="T4" fmla="*/ 12 w 143"/>
                <a:gd name="T5" fmla="*/ 109 h 141"/>
                <a:gd name="T6" fmla="*/ 23 w 143"/>
                <a:gd name="T7" fmla="*/ 121 h 141"/>
                <a:gd name="T8" fmla="*/ 35 w 143"/>
                <a:gd name="T9" fmla="*/ 131 h 141"/>
                <a:gd name="T10" fmla="*/ 50 w 143"/>
                <a:gd name="T11" fmla="*/ 138 h 141"/>
                <a:gd name="T12" fmla="*/ 66 w 143"/>
                <a:gd name="T13" fmla="*/ 139 h 141"/>
                <a:gd name="T14" fmla="*/ 76 w 143"/>
                <a:gd name="T15" fmla="*/ 139 h 141"/>
                <a:gd name="T16" fmla="*/ 91 w 143"/>
                <a:gd name="T17" fmla="*/ 138 h 141"/>
                <a:gd name="T18" fmla="*/ 106 w 143"/>
                <a:gd name="T19" fmla="*/ 131 h 141"/>
                <a:gd name="T20" fmla="*/ 118 w 143"/>
                <a:gd name="T21" fmla="*/ 121 h 141"/>
                <a:gd name="T22" fmla="*/ 129 w 143"/>
                <a:gd name="T23" fmla="*/ 109 h 141"/>
                <a:gd name="T24" fmla="*/ 136 w 143"/>
                <a:gd name="T25" fmla="*/ 100 h 141"/>
                <a:gd name="T26" fmla="*/ 139 w 143"/>
                <a:gd name="T27" fmla="*/ 86 h 141"/>
                <a:gd name="T28" fmla="*/ 143 w 143"/>
                <a:gd name="T29" fmla="*/ 71 h 141"/>
                <a:gd name="T30" fmla="*/ 141 w 143"/>
                <a:gd name="T31" fmla="*/ 55 h 141"/>
                <a:gd name="T32" fmla="*/ 136 w 143"/>
                <a:gd name="T33" fmla="*/ 42 h 141"/>
                <a:gd name="T34" fmla="*/ 129 w 143"/>
                <a:gd name="T35" fmla="*/ 28 h 141"/>
                <a:gd name="T36" fmla="*/ 123 w 143"/>
                <a:gd name="T37" fmla="*/ 22 h 141"/>
                <a:gd name="T38" fmla="*/ 111 w 143"/>
                <a:gd name="T39" fmla="*/ 12 h 141"/>
                <a:gd name="T40" fmla="*/ 101 w 143"/>
                <a:gd name="T41" fmla="*/ 5 h 141"/>
                <a:gd name="T42" fmla="*/ 88 w 143"/>
                <a:gd name="T43" fmla="*/ 2 h 141"/>
                <a:gd name="T44" fmla="*/ 53 w 143"/>
                <a:gd name="T45" fmla="*/ 2 h 141"/>
                <a:gd name="T46" fmla="*/ 40 w 143"/>
                <a:gd name="T47" fmla="*/ 5 h 141"/>
                <a:gd name="T48" fmla="*/ 30 w 143"/>
                <a:gd name="T49" fmla="*/ 12 h 141"/>
                <a:gd name="T50" fmla="*/ 19 w 143"/>
                <a:gd name="T51" fmla="*/ 22 h 141"/>
                <a:gd name="T52" fmla="*/ 12 w 143"/>
                <a:gd name="T53" fmla="*/ 28 h 141"/>
                <a:gd name="T54" fmla="*/ 5 w 143"/>
                <a:gd name="T55" fmla="*/ 42 h 141"/>
                <a:gd name="T56" fmla="*/ 0 w 143"/>
                <a:gd name="T57" fmla="*/ 55 h 141"/>
                <a:gd name="T58" fmla="*/ 10 w 143"/>
                <a:gd name="T59" fmla="*/ 58 h 141"/>
                <a:gd name="T60" fmla="*/ 15 w 143"/>
                <a:gd name="T61" fmla="*/ 45 h 141"/>
                <a:gd name="T62" fmla="*/ 20 w 143"/>
                <a:gd name="T63" fmla="*/ 33 h 141"/>
                <a:gd name="T64" fmla="*/ 32 w 143"/>
                <a:gd name="T65" fmla="*/ 22 h 141"/>
                <a:gd name="T66" fmla="*/ 40 w 143"/>
                <a:gd name="T67" fmla="*/ 17 h 141"/>
                <a:gd name="T68" fmla="*/ 47 w 143"/>
                <a:gd name="T69" fmla="*/ 15 h 141"/>
                <a:gd name="T70" fmla="*/ 58 w 143"/>
                <a:gd name="T71" fmla="*/ 10 h 141"/>
                <a:gd name="T72" fmla="*/ 85 w 143"/>
                <a:gd name="T73" fmla="*/ 12 h 141"/>
                <a:gd name="T74" fmla="*/ 98 w 143"/>
                <a:gd name="T75" fmla="*/ 15 h 141"/>
                <a:gd name="T76" fmla="*/ 105 w 143"/>
                <a:gd name="T77" fmla="*/ 18 h 141"/>
                <a:gd name="T78" fmla="*/ 116 w 143"/>
                <a:gd name="T79" fmla="*/ 28 h 141"/>
                <a:gd name="T80" fmla="*/ 123 w 143"/>
                <a:gd name="T81" fmla="*/ 35 h 141"/>
                <a:gd name="T82" fmla="*/ 129 w 143"/>
                <a:gd name="T83" fmla="*/ 52 h 141"/>
                <a:gd name="T84" fmla="*/ 131 w 143"/>
                <a:gd name="T85" fmla="*/ 65 h 141"/>
                <a:gd name="T86" fmla="*/ 131 w 143"/>
                <a:gd name="T87" fmla="*/ 71 h 141"/>
                <a:gd name="T88" fmla="*/ 129 w 143"/>
                <a:gd name="T89" fmla="*/ 86 h 141"/>
                <a:gd name="T90" fmla="*/ 126 w 143"/>
                <a:gd name="T91" fmla="*/ 98 h 141"/>
                <a:gd name="T92" fmla="*/ 116 w 143"/>
                <a:gd name="T93" fmla="*/ 109 h 141"/>
                <a:gd name="T94" fmla="*/ 105 w 143"/>
                <a:gd name="T95" fmla="*/ 121 h 141"/>
                <a:gd name="T96" fmla="*/ 98 w 143"/>
                <a:gd name="T97" fmla="*/ 124 h 141"/>
                <a:gd name="T98" fmla="*/ 85 w 143"/>
                <a:gd name="T99" fmla="*/ 128 h 141"/>
                <a:gd name="T100" fmla="*/ 70 w 143"/>
                <a:gd name="T101" fmla="*/ 131 h 141"/>
                <a:gd name="T102" fmla="*/ 58 w 143"/>
                <a:gd name="T103" fmla="*/ 129 h 141"/>
                <a:gd name="T104" fmla="*/ 47 w 143"/>
                <a:gd name="T105" fmla="*/ 124 h 141"/>
                <a:gd name="T106" fmla="*/ 40 w 143"/>
                <a:gd name="T107" fmla="*/ 123 h 141"/>
                <a:gd name="T108" fmla="*/ 27 w 143"/>
                <a:gd name="T109" fmla="*/ 113 h 141"/>
                <a:gd name="T110" fmla="*/ 17 w 143"/>
                <a:gd name="T111" fmla="*/ 100 h 141"/>
                <a:gd name="T112" fmla="*/ 15 w 143"/>
                <a:gd name="T113" fmla="*/ 93 h 141"/>
                <a:gd name="T114" fmla="*/ 10 w 143"/>
                <a:gd name="T115" fmla="*/ 81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3" h="141">
                  <a:moveTo>
                    <a:pt x="0" y="70"/>
                  </a:moveTo>
                  <a:lnTo>
                    <a:pt x="0" y="85"/>
                  </a:lnTo>
                  <a:lnTo>
                    <a:pt x="2" y="86"/>
                  </a:lnTo>
                  <a:lnTo>
                    <a:pt x="2" y="90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9" y="104"/>
                  </a:lnTo>
                  <a:lnTo>
                    <a:pt x="10" y="106"/>
                  </a:lnTo>
                  <a:lnTo>
                    <a:pt x="12" y="109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3" y="121"/>
                  </a:lnTo>
                  <a:lnTo>
                    <a:pt x="30" y="128"/>
                  </a:lnTo>
                  <a:lnTo>
                    <a:pt x="33" y="129"/>
                  </a:lnTo>
                  <a:lnTo>
                    <a:pt x="35" y="131"/>
                  </a:lnTo>
                  <a:lnTo>
                    <a:pt x="40" y="134"/>
                  </a:lnTo>
                  <a:lnTo>
                    <a:pt x="43" y="134"/>
                  </a:lnTo>
                  <a:lnTo>
                    <a:pt x="50" y="138"/>
                  </a:lnTo>
                  <a:lnTo>
                    <a:pt x="53" y="138"/>
                  </a:lnTo>
                  <a:lnTo>
                    <a:pt x="55" y="139"/>
                  </a:lnTo>
                  <a:lnTo>
                    <a:pt x="66" y="139"/>
                  </a:lnTo>
                  <a:lnTo>
                    <a:pt x="70" y="141"/>
                  </a:lnTo>
                  <a:lnTo>
                    <a:pt x="73" y="141"/>
                  </a:lnTo>
                  <a:lnTo>
                    <a:pt x="76" y="139"/>
                  </a:lnTo>
                  <a:lnTo>
                    <a:pt x="86" y="139"/>
                  </a:lnTo>
                  <a:lnTo>
                    <a:pt x="88" y="138"/>
                  </a:lnTo>
                  <a:lnTo>
                    <a:pt x="91" y="138"/>
                  </a:lnTo>
                  <a:lnTo>
                    <a:pt x="98" y="134"/>
                  </a:lnTo>
                  <a:lnTo>
                    <a:pt x="101" y="134"/>
                  </a:lnTo>
                  <a:lnTo>
                    <a:pt x="106" y="131"/>
                  </a:lnTo>
                  <a:lnTo>
                    <a:pt x="108" y="129"/>
                  </a:lnTo>
                  <a:lnTo>
                    <a:pt x="111" y="128"/>
                  </a:lnTo>
                  <a:lnTo>
                    <a:pt x="118" y="121"/>
                  </a:lnTo>
                  <a:lnTo>
                    <a:pt x="121" y="119"/>
                  </a:lnTo>
                  <a:lnTo>
                    <a:pt x="123" y="116"/>
                  </a:lnTo>
                  <a:lnTo>
                    <a:pt x="129" y="109"/>
                  </a:lnTo>
                  <a:lnTo>
                    <a:pt x="131" y="106"/>
                  </a:lnTo>
                  <a:lnTo>
                    <a:pt x="133" y="104"/>
                  </a:lnTo>
                  <a:lnTo>
                    <a:pt x="136" y="100"/>
                  </a:lnTo>
                  <a:lnTo>
                    <a:pt x="136" y="96"/>
                  </a:lnTo>
                  <a:lnTo>
                    <a:pt x="139" y="90"/>
                  </a:lnTo>
                  <a:lnTo>
                    <a:pt x="139" y="86"/>
                  </a:lnTo>
                  <a:lnTo>
                    <a:pt x="141" y="85"/>
                  </a:lnTo>
                  <a:lnTo>
                    <a:pt x="141" y="75"/>
                  </a:lnTo>
                  <a:lnTo>
                    <a:pt x="143" y="71"/>
                  </a:lnTo>
                  <a:lnTo>
                    <a:pt x="143" y="68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39" y="52"/>
                  </a:lnTo>
                  <a:lnTo>
                    <a:pt x="139" y="48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33" y="35"/>
                  </a:lnTo>
                  <a:lnTo>
                    <a:pt x="129" y="28"/>
                  </a:lnTo>
                  <a:lnTo>
                    <a:pt x="128" y="27"/>
                  </a:lnTo>
                  <a:lnTo>
                    <a:pt x="124" y="25"/>
                  </a:lnTo>
                  <a:lnTo>
                    <a:pt x="123" y="22"/>
                  </a:lnTo>
                  <a:lnTo>
                    <a:pt x="116" y="15"/>
                  </a:lnTo>
                  <a:lnTo>
                    <a:pt x="113" y="14"/>
                  </a:lnTo>
                  <a:lnTo>
                    <a:pt x="111" y="12"/>
                  </a:lnTo>
                  <a:lnTo>
                    <a:pt x="108" y="10"/>
                  </a:lnTo>
                  <a:lnTo>
                    <a:pt x="106" y="9"/>
                  </a:lnTo>
                  <a:lnTo>
                    <a:pt x="101" y="5"/>
                  </a:lnTo>
                  <a:lnTo>
                    <a:pt x="98" y="5"/>
                  </a:lnTo>
                  <a:lnTo>
                    <a:pt x="91" y="2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15"/>
                  </a:lnTo>
                  <a:lnTo>
                    <a:pt x="19" y="22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8"/>
                  </a:lnTo>
                  <a:lnTo>
                    <a:pt x="9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58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9" y="35"/>
                  </a:lnTo>
                  <a:lnTo>
                    <a:pt x="20" y="33"/>
                  </a:lnTo>
                  <a:lnTo>
                    <a:pt x="23" y="32"/>
                  </a:lnTo>
                  <a:lnTo>
                    <a:pt x="25" y="28"/>
                  </a:lnTo>
                  <a:lnTo>
                    <a:pt x="32" y="22"/>
                  </a:lnTo>
                  <a:lnTo>
                    <a:pt x="35" y="20"/>
                  </a:lnTo>
                  <a:lnTo>
                    <a:pt x="37" y="18"/>
                  </a:lnTo>
                  <a:lnTo>
                    <a:pt x="40" y="17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71" y="10"/>
                  </a:lnTo>
                  <a:lnTo>
                    <a:pt x="83" y="10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95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1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16" y="28"/>
                  </a:lnTo>
                  <a:lnTo>
                    <a:pt x="118" y="32"/>
                  </a:lnTo>
                  <a:lnTo>
                    <a:pt x="121" y="33"/>
                  </a:lnTo>
                  <a:lnTo>
                    <a:pt x="123" y="35"/>
                  </a:lnTo>
                  <a:lnTo>
                    <a:pt x="126" y="42"/>
                  </a:lnTo>
                  <a:lnTo>
                    <a:pt x="126" y="45"/>
                  </a:lnTo>
                  <a:lnTo>
                    <a:pt x="129" y="52"/>
                  </a:lnTo>
                  <a:lnTo>
                    <a:pt x="129" y="55"/>
                  </a:lnTo>
                  <a:lnTo>
                    <a:pt x="131" y="58"/>
                  </a:lnTo>
                  <a:lnTo>
                    <a:pt x="131" y="65"/>
                  </a:lnTo>
                  <a:lnTo>
                    <a:pt x="133" y="71"/>
                  </a:lnTo>
                  <a:lnTo>
                    <a:pt x="133" y="68"/>
                  </a:lnTo>
                  <a:lnTo>
                    <a:pt x="131" y="71"/>
                  </a:lnTo>
                  <a:lnTo>
                    <a:pt x="131" y="81"/>
                  </a:lnTo>
                  <a:lnTo>
                    <a:pt x="129" y="83"/>
                  </a:lnTo>
                  <a:lnTo>
                    <a:pt x="129" y="86"/>
                  </a:lnTo>
                  <a:lnTo>
                    <a:pt x="126" y="93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3" y="103"/>
                  </a:lnTo>
                  <a:lnTo>
                    <a:pt x="116" y="109"/>
                  </a:lnTo>
                  <a:lnTo>
                    <a:pt x="114" y="113"/>
                  </a:lnTo>
                  <a:lnTo>
                    <a:pt x="111" y="114"/>
                  </a:lnTo>
                  <a:lnTo>
                    <a:pt x="105" y="121"/>
                  </a:lnTo>
                  <a:lnTo>
                    <a:pt x="101" y="123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5" y="124"/>
                  </a:lnTo>
                  <a:lnTo>
                    <a:pt x="88" y="128"/>
                  </a:lnTo>
                  <a:lnTo>
                    <a:pt x="85" y="128"/>
                  </a:lnTo>
                  <a:lnTo>
                    <a:pt x="83" y="129"/>
                  </a:lnTo>
                  <a:lnTo>
                    <a:pt x="73" y="129"/>
                  </a:lnTo>
                  <a:lnTo>
                    <a:pt x="70" y="131"/>
                  </a:lnTo>
                  <a:lnTo>
                    <a:pt x="73" y="131"/>
                  </a:lnTo>
                  <a:lnTo>
                    <a:pt x="66" y="129"/>
                  </a:lnTo>
                  <a:lnTo>
                    <a:pt x="58" y="129"/>
                  </a:lnTo>
                  <a:lnTo>
                    <a:pt x="57" y="128"/>
                  </a:lnTo>
                  <a:lnTo>
                    <a:pt x="53" y="128"/>
                  </a:lnTo>
                  <a:lnTo>
                    <a:pt x="47" y="124"/>
                  </a:lnTo>
                  <a:lnTo>
                    <a:pt x="43" y="124"/>
                  </a:lnTo>
                  <a:lnTo>
                    <a:pt x="42" y="124"/>
                  </a:lnTo>
                  <a:lnTo>
                    <a:pt x="40" y="123"/>
                  </a:lnTo>
                  <a:lnTo>
                    <a:pt x="37" y="121"/>
                  </a:lnTo>
                  <a:lnTo>
                    <a:pt x="30" y="114"/>
                  </a:lnTo>
                  <a:lnTo>
                    <a:pt x="27" y="113"/>
                  </a:lnTo>
                  <a:lnTo>
                    <a:pt x="25" y="109"/>
                  </a:lnTo>
                  <a:lnTo>
                    <a:pt x="19" y="103"/>
                  </a:lnTo>
                  <a:lnTo>
                    <a:pt x="17" y="100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5" y="93"/>
                  </a:lnTo>
                  <a:lnTo>
                    <a:pt x="12" y="86"/>
                  </a:lnTo>
                  <a:lnTo>
                    <a:pt x="12" y="83"/>
                  </a:lnTo>
                  <a:lnTo>
                    <a:pt x="10" y="81"/>
                  </a:lnTo>
                  <a:lnTo>
                    <a:pt x="1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4565" name="Freeform 77"/>
          <p:cNvSpPr>
            <a:spLocks/>
          </p:cNvSpPr>
          <p:nvPr/>
        </p:nvSpPr>
        <p:spPr bwMode="auto">
          <a:xfrm>
            <a:off x="2728546" y="2868616"/>
            <a:ext cx="99646" cy="217487"/>
          </a:xfrm>
          <a:custGeom>
            <a:avLst/>
            <a:gdLst>
              <a:gd name="T0" fmla="*/ 0 w 68"/>
              <a:gd name="T1" fmla="*/ 2147483647 h 137"/>
              <a:gd name="T2" fmla="*/ 2147483647 w 68"/>
              <a:gd name="T3" fmla="*/ 2147483647 h 137"/>
              <a:gd name="T4" fmla="*/ 2147483647 w 68"/>
              <a:gd name="T5" fmla="*/ 2147483647 h 137"/>
              <a:gd name="T6" fmla="*/ 2147483647 w 68"/>
              <a:gd name="T7" fmla="*/ 2147483647 h 137"/>
              <a:gd name="T8" fmla="*/ 2147483647 w 68"/>
              <a:gd name="T9" fmla="*/ 2147483647 h 137"/>
              <a:gd name="T10" fmla="*/ 2147483647 w 68"/>
              <a:gd name="T11" fmla="*/ 2147483647 h 137"/>
              <a:gd name="T12" fmla="*/ 2147483647 w 68"/>
              <a:gd name="T13" fmla="*/ 2147483647 h 137"/>
              <a:gd name="T14" fmla="*/ 2147483647 w 68"/>
              <a:gd name="T15" fmla="*/ 2147483647 h 137"/>
              <a:gd name="T16" fmla="*/ 2147483647 w 68"/>
              <a:gd name="T17" fmla="*/ 2147483647 h 137"/>
              <a:gd name="T18" fmla="*/ 2147483647 w 68"/>
              <a:gd name="T19" fmla="*/ 2147483647 h 137"/>
              <a:gd name="T20" fmla="*/ 2147483647 w 68"/>
              <a:gd name="T21" fmla="*/ 2147483647 h 137"/>
              <a:gd name="T22" fmla="*/ 2147483647 w 68"/>
              <a:gd name="T23" fmla="*/ 2147483647 h 137"/>
              <a:gd name="T24" fmla="*/ 0 w 68"/>
              <a:gd name="T25" fmla="*/ 0 h 137"/>
              <a:gd name="T26" fmla="*/ 0 w 68"/>
              <a:gd name="T27" fmla="*/ 2147483647 h 137"/>
              <a:gd name="T28" fmla="*/ 0 w 68"/>
              <a:gd name="T29" fmla="*/ 2147483647 h 1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137">
                <a:moveTo>
                  <a:pt x="0" y="137"/>
                </a:moveTo>
                <a:lnTo>
                  <a:pt x="13" y="136"/>
                </a:lnTo>
                <a:lnTo>
                  <a:pt x="26" y="133"/>
                </a:lnTo>
                <a:lnTo>
                  <a:pt x="38" y="126"/>
                </a:lnTo>
                <a:lnTo>
                  <a:pt x="49" y="118"/>
                </a:lnTo>
                <a:lnTo>
                  <a:pt x="58" y="108"/>
                </a:lnTo>
                <a:lnTo>
                  <a:pt x="68" y="85"/>
                </a:lnTo>
                <a:lnTo>
                  <a:pt x="68" y="58"/>
                </a:lnTo>
                <a:lnTo>
                  <a:pt x="63" y="45"/>
                </a:lnTo>
                <a:lnTo>
                  <a:pt x="53" y="27"/>
                </a:lnTo>
                <a:lnTo>
                  <a:pt x="38" y="13"/>
                </a:lnTo>
                <a:lnTo>
                  <a:pt x="20" y="4"/>
                </a:lnTo>
                <a:lnTo>
                  <a:pt x="0" y="0"/>
                </a:lnTo>
                <a:lnTo>
                  <a:pt x="0" y="68"/>
                </a:lnTo>
                <a:lnTo>
                  <a:pt x="0" y="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66" name="Freeform 78"/>
          <p:cNvSpPr>
            <a:spLocks/>
          </p:cNvSpPr>
          <p:nvPr/>
        </p:nvSpPr>
        <p:spPr bwMode="auto">
          <a:xfrm>
            <a:off x="2640625" y="2868616"/>
            <a:ext cx="96715" cy="217487"/>
          </a:xfrm>
          <a:custGeom>
            <a:avLst/>
            <a:gdLst>
              <a:gd name="T0" fmla="*/ 2147483647 w 66"/>
              <a:gd name="T1" fmla="*/ 0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0 w 66"/>
              <a:gd name="T17" fmla="*/ 2147483647 h 137"/>
              <a:gd name="T18" fmla="*/ 2147483647 w 66"/>
              <a:gd name="T19" fmla="*/ 2147483647 h 137"/>
              <a:gd name="T20" fmla="*/ 2147483647 w 66"/>
              <a:gd name="T21" fmla="*/ 2147483647 h 137"/>
              <a:gd name="T22" fmla="*/ 2147483647 w 66"/>
              <a:gd name="T23" fmla="*/ 2147483647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0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6" h="137">
                <a:moveTo>
                  <a:pt x="65" y="0"/>
                </a:moveTo>
                <a:lnTo>
                  <a:pt x="53" y="2"/>
                </a:lnTo>
                <a:lnTo>
                  <a:pt x="42" y="5"/>
                </a:lnTo>
                <a:lnTo>
                  <a:pt x="30" y="12"/>
                </a:lnTo>
                <a:lnTo>
                  <a:pt x="20" y="20"/>
                </a:lnTo>
                <a:lnTo>
                  <a:pt x="12" y="30"/>
                </a:lnTo>
                <a:lnTo>
                  <a:pt x="5" y="42"/>
                </a:lnTo>
                <a:lnTo>
                  <a:pt x="2" y="53"/>
                </a:lnTo>
                <a:lnTo>
                  <a:pt x="0" y="66"/>
                </a:lnTo>
                <a:lnTo>
                  <a:pt x="2" y="81"/>
                </a:lnTo>
                <a:lnTo>
                  <a:pt x="5" y="94"/>
                </a:lnTo>
                <a:lnTo>
                  <a:pt x="15" y="111"/>
                </a:lnTo>
                <a:lnTo>
                  <a:pt x="30" y="126"/>
                </a:lnTo>
                <a:lnTo>
                  <a:pt x="47" y="134"/>
                </a:lnTo>
                <a:lnTo>
                  <a:pt x="66" y="137"/>
                </a:lnTo>
                <a:lnTo>
                  <a:pt x="66" y="70"/>
                </a:lnTo>
                <a:lnTo>
                  <a:pt x="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67" name="Freeform 79"/>
          <p:cNvSpPr>
            <a:spLocks/>
          </p:cNvSpPr>
          <p:nvPr/>
        </p:nvSpPr>
        <p:spPr bwMode="auto">
          <a:xfrm>
            <a:off x="2633296" y="2867025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5"/>
                </a:lnTo>
                <a:lnTo>
                  <a:pt x="5" y="99"/>
                </a:lnTo>
                <a:lnTo>
                  <a:pt x="9" y="104"/>
                </a:lnTo>
                <a:lnTo>
                  <a:pt x="10" y="105"/>
                </a:lnTo>
                <a:lnTo>
                  <a:pt x="12" y="109"/>
                </a:lnTo>
                <a:lnTo>
                  <a:pt x="19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8"/>
                </a:lnTo>
                <a:lnTo>
                  <a:pt x="66" y="138"/>
                </a:lnTo>
                <a:lnTo>
                  <a:pt x="70" y="140"/>
                </a:lnTo>
                <a:lnTo>
                  <a:pt x="73" y="140"/>
                </a:lnTo>
                <a:lnTo>
                  <a:pt x="76" y="138"/>
                </a:lnTo>
                <a:lnTo>
                  <a:pt x="86" y="138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8" y="120"/>
                </a:lnTo>
                <a:lnTo>
                  <a:pt x="121" y="119"/>
                </a:lnTo>
                <a:lnTo>
                  <a:pt x="123" y="115"/>
                </a:lnTo>
                <a:lnTo>
                  <a:pt x="129" y="109"/>
                </a:lnTo>
                <a:lnTo>
                  <a:pt x="131" y="105"/>
                </a:lnTo>
                <a:lnTo>
                  <a:pt x="133" y="104"/>
                </a:lnTo>
                <a:lnTo>
                  <a:pt x="136" y="99"/>
                </a:lnTo>
                <a:lnTo>
                  <a:pt x="136" y="95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4"/>
                </a:lnTo>
                <a:lnTo>
                  <a:pt x="129" y="28"/>
                </a:lnTo>
                <a:lnTo>
                  <a:pt x="128" y="26"/>
                </a:lnTo>
                <a:lnTo>
                  <a:pt x="124" y="24"/>
                </a:lnTo>
                <a:lnTo>
                  <a:pt x="123" y="21"/>
                </a:lnTo>
                <a:lnTo>
                  <a:pt x="116" y="14"/>
                </a:lnTo>
                <a:lnTo>
                  <a:pt x="113" y="13"/>
                </a:lnTo>
                <a:lnTo>
                  <a:pt x="111" y="11"/>
                </a:lnTo>
                <a:lnTo>
                  <a:pt x="108" y="9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9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9" y="21"/>
                </a:lnTo>
                <a:lnTo>
                  <a:pt x="17" y="24"/>
                </a:lnTo>
                <a:lnTo>
                  <a:pt x="14" y="26"/>
                </a:lnTo>
                <a:lnTo>
                  <a:pt x="12" y="28"/>
                </a:lnTo>
                <a:lnTo>
                  <a:pt x="9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7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9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19"/>
                </a:lnTo>
                <a:lnTo>
                  <a:pt x="37" y="18"/>
                </a:lnTo>
                <a:lnTo>
                  <a:pt x="40" y="16"/>
                </a:lnTo>
                <a:lnTo>
                  <a:pt x="42" y="14"/>
                </a:lnTo>
                <a:lnTo>
                  <a:pt x="43" y="14"/>
                </a:lnTo>
                <a:lnTo>
                  <a:pt x="47" y="14"/>
                </a:lnTo>
                <a:lnTo>
                  <a:pt x="53" y="11"/>
                </a:lnTo>
                <a:lnTo>
                  <a:pt x="57" y="11"/>
                </a:lnTo>
                <a:lnTo>
                  <a:pt x="58" y="9"/>
                </a:lnTo>
                <a:lnTo>
                  <a:pt x="71" y="9"/>
                </a:lnTo>
                <a:lnTo>
                  <a:pt x="83" y="9"/>
                </a:lnTo>
                <a:lnTo>
                  <a:pt x="85" y="11"/>
                </a:lnTo>
                <a:lnTo>
                  <a:pt x="88" y="11"/>
                </a:lnTo>
                <a:lnTo>
                  <a:pt x="95" y="14"/>
                </a:lnTo>
                <a:lnTo>
                  <a:pt x="98" y="14"/>
                </a:lnTo>
                <a:lnTo>
                  <a:pt x="100" y="14"/>
                </a:lnTo>
                <a:lnTo>
                  <a:pt x="101" y="16"/>
                </a:lnTo>
                <a:lnTo>
                  <a:pt x="105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7"/>
                </a:lnTo>
                <a:lnTo>
                  <a:pt x="131" y="64"/>
                </a:lnTo>
                <a:lnTo>
                  <a:pt x="133" y="71"/>
                </a:lnTo>
                <a:lnTo>
                  <a:pt x="133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5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0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5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68" name="Freeform 80"/>
          <p:cNvSpPr>
            <a:spLocks/>
          </p:cNvSpPr>
          <p:nvPr/>
        </p:nvSpPr>
        <p:spPr bwMode="auto">
          <a:xfrm>
            <a:off x="675543" y="2474916"/>
            <a:ext cx="2309446" cy="20637"/>
          </a:xfrm>
          <a:custGeom>
            <a:avLst/>
            <a:gdLst>
              <a:gd name="T0" fmla="*/ 2147483647 w 1576"/>
              <a:gd name="T1" fmla="*/ 0 h 13"/>
              <a:gd name="T2" fmla="*/ 2147483647 w 1576"/>
              <a:gd name="T3" fmla="*/ 0 h 13"/>
              <a:gd name="T4" fmla="*/ 2147483647 w 1576"/>
              <a:gd name="T5" fmla="*/ 2147483647 h 13"/>
              <a:gd name="T6" fmla="*/ 2147483647 w 1576"/>
              <a:gd name="T7" fmla="*/ 2147483647 h 13"/>
              <a:gd name="T8" fmla="*/ 2147483647 w 1576"/>
              <a:gd name="T9" fmla="*/ 2147483647 h 13"/>
              <a:gd name="T10" fmla="*/ 0 w 1576"/>
              <a:gd name="T11" fmla="*/ 2147483647 h 13"/>
              <a:gd name="T12" fmla="*/ 0 w 1576"/>
              <a:gd name="T13" fmla="*/ 2147483647 h 13"/>
              <a:gd name="T14" fmla="*/ 2147483647 w 1576"/>
              <a:gd name="T15" fmla="*/ 2147483647 h 13"/>
              <a:gd name="T16" fmla="*/ 2147483647 w 1576"/>
              <a:gd name="T17" fmla="*/ 2147483647 h 13"/>
              <a:gd name="T18" fmla="*/ 2147483647 w 1576"/>
              <a:gd name="T19" fmla="*/ 2147483647 h 13"/>
              <a:gd name="T20" fmla="*/ 2147483647 w 1576"/>
              <a:gd name="T21" fmla="*/ 2147483647 h 13"/>
              <a:gd name="T22" fmla="*/ 2147483647 w 1576"/>
              <a:gd name="T23" fmla="*/ 2147483647 h 13"/>
              <a:gd name="T24" fmla="*/ 2147483647 w 1576"/>
              <a:gd name="T25" fmla="*/ 2147483647 h 13"/>
              <a:gd name="T26" fmla="*/ 2147483647 w 1576"/>
              <a:gd name="T27" fmla="*/ 2147483647 h 13"/>
              <a:gd name="T28" fmla="*/ 2147483647 w 1576"/>
              <a:gd name="T29" fmla="*/ 2147483647 h 13"/>
              <a:gd name="T30" fmla="*/ 2147483647 w 1576"/>
              <a:gd name="T31" fmla="*/ 2147483647 h 13"/>
              <a:gd name="T32" fmla="*/ 2147483647 w 1576"/>
              <a:gd name="T33" fmla="*/ 2147483647 h 13"/>
              <a:gd name="T34" fmla="*/ 2147483647 w 1576"/>
              <a:gd name="T35" fmla="*/ 2147483647 h 13"/>
              <a:gd name="T36" fmla="*/ 2147483647 w 1576"/>
              <a:gd name="T37" fmla="*/ 2147483647 h 13"/>
              <a:gd name="T38" fmla="*/ 2147483647 w 1576"/>
              <a:gd name="T39" fmla="*/ 2147483647 h 13"/>
              <a:gd name="T40" fmla="*/ 2147483647 w 1576"/>
              <a:gd name="T41" fmla="*/ 0 h 13"/>
              <a:gd name="T42" fmla="*/ 2147483647 w 1576"/>
              <a:gd name="T43" fmla="*/ 0 h 13"/>
              <a:gd name="T44" fmla="*/ 2147483647 w 1576"/>
              <a:gd name="T45" fmla="*/ 0 h 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76" h="13">
                <a:moveTo>
                  <a:pt x="7" y="0"/>
                </a:moveTo>
                <a:lnTo>
                  <a:pt x="5" y="0"/>
                </a:ln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5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3" y="12"/>
                </a:lnTo>
                <a:lnTo>
                  <a:pt x="5" y="13"/>
                </a:lnTo>
                <a:lnTo>
                  <a:pt x="1571" y="13"/>
                </a:lnTo>
                <a:lnTo>
                  <a:pt x="1573" y="12"/>
                </a:lnTo>
                <a:lnTo>
                  <a:pt x="1574" y="12"/>
                </a:lnTo>
                <a:lnTo>
                  <a:pt x="1574" y="10"/>
                </a:lnTo>
                <a:lnTo>
                  <a:pt x="1576" y="8"/>
                </a:lnTo>
                <a:lnTo>
                  <a:pt x="1576" y="5"/>
                </a:lnTo>
                <a:lnTo>
                  <a:pt x="1574" y="3"/>
                </a:lnTo>
                <a:lnTo>
                  <a:pt x="1574" y="2"/>
                </a:lnTo>
                <a:lnTo>
                  <a:pt x="1573" y="2"/>
                </a:lnTo>
                <a:lnTo>
                  <a:pt x="1571" y="0"/>
                </a:lnTo>
                <a:lnTo>
                  <a:pt x="1570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69" name="Freeform 81"/>
          <p:cNvSpPr>
            <a:spLocks/>
          </p:cNvSpPr>
          <p:nvPr/>
        </p:nvSpPr>
        <p:spPr bwMode="auto">
          <a:xfrm>
            <a:off x="679940" y="5321303"/>
            <a:ext cx="102577" cy="220663"/>
          </a:xfrm>
          <a:custGeom>
            <a:avLst/>
            <a:gdLst>
              <a:gd name="T0" fmla="*/ 2147483647 w 70"/>
              <a:gd name="T1" fmla="*/ 2147483647 h 139"/>
              <a:gd name="T2" fmla="*/ 2147483647 w 70"/>
              <a:gd name="T3" fmla="*/ 2147483647 h 139"/>
              <a:gd name="T4" fmla="*/ 2147483647 w 70"/>
              <a:gd name="T5" fmla="*/ 2147483647 h 139"/>
              <a:gd name="T6" fmla="*/ 2147483647 w 70"/>
              <a:gd name="T7" fmla="*/ 2147483647 h 139"/>
              <a:gd name="T8" fmla="*/ 2147483647 w 70"/>
              <a:gd name="T9" fmla="*/ 2147483647 h 139"/>
              <a:gd name="T10" fmla="*/ 2147483647 w 70"/>
              <a:gd name="T11" fmla="*/ 2147483647 h 139"/>
              <a:gd name="T12" fmla="*/ 2147483647 w 70"/>
              <a:gd name="T13" fmla="*/ 2147483647 h 139"/>
              <a:gd name="T14" fmla="*/ 2147483647 w 70"/>
              <a:gd name="T15" fmla="*/ 2147483647 h 139"/>
              <a:gd name="T16" fmla="*/ 2147483647 w 70"/>
              <a:gd name="T17" fmla="*/ 2147483647 h 139"/>
              <a:gd name="T18" fmla="*/ 2147483647 w 70"/>
              <a:gd name="T19" fmla="*/ 2147483647 h 139"/>
              <a:gd name="T20" fmla="*/ 2147483647 w 70"/>
              <a:gd name="T21" fmla="*/ 2147483647 h 139"/>
              <a:gd name="T22" fmla="*/ 2147483647 w 70"/>
              <a:gd name="T23" fmla="*/ 2147483647 h 139"/>
              <a:gd name="T24" fmla="*/ 0 w 70"/>
              <a:gd name="T25" fmla="*/ 0 h 139"/>
              <a:gd name="T26" fmla="*/ 0 w 70"/>
              <a:gd name="T27" fmla="*/ 2147483647 h 139"/>
              <a:gd name="T28" fmla="*/ 2147483647 w 70"/>
              <a:gd name="T29" fmla="*/ 2147483647 h 139"/>
              <a:gd name="T30" fmla="*/ 2147483647 w 70"/>
              <a:gd name="T31" fmla="*/ 2147483647 h 1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0" h="139">
                <a:moveTo>
                  <a:pt x="2" y="139"/>
                </a:moveTo>
                <a:lnTo>
                  <a:pt x="27" y="134"/>
                </a:lnTo>
                <a:lnTo>
                  <a:pt x="38" y="127"/>
                </a:lnTo>
                <a:lnTo>
                  <a:pt x="50" y="119"/>
                </a:lnTo>
                <a:lnTo>
                  <a:pt x="58" y="109"/>
                </a:lnTo>
                <a:lnTo>
                  <a:pt x="68" y="86"/>
                </a:lnTo>
                <a:lnTo>
                  <a:pt x="70" y="73"/>
                </a:lnTo>
                <a:lnTo>
                  <a:pt x="68" y="58"/>
                </a:lnTo>
                <a:lnTo>
                  <a:pt x="65" y="45"/>
                </a:lnTo>
                <a:lnTo>
                  <a:pt x="53" y="27"/>
                </a:lnTo>
                <a:lnTo>
                  <a:pt x="38" y="13"/>
                </a:lnTo>
                <a:lnTo>
                  <a:pt x="20" y="3"/>
                </a:lnTo>
                <a:lnTo>
                  <a:pt x="0" y="0"/>
                </a:lnTo>
                <a:lnTo>
                  <a:pt x="0" y="70"/>
                </a:lnTo>
                <a:lnTo>
                  <a:pt x="2" y="104"/>
                </a:lnTo>
                <a:lnTo>
                  <a:pt x="2" y="1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70" name="Freeform 82"/>
          <p:cNvSpPr>
            <a:spLocks/>
          </p:cNvSpPr>
          <p:nvPr/>
        </p:nvSpPr>
        <p:spPr bwMode="auto">
          <a:xfrm>
            <a:off x="571500" y="5324475"/>
            <a:ext cx="96715" cy="217488"/>
          </a:xfrm>
          <a:custGeom>
            <a:avLst/>
            <a:gdLst>
              <a:gd name="T0" fmla="*/ 2147483647 w 66"/>
              <a:gd name="T1" fmla="*/ 0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0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2147483647 h 137"/>
              <a:gd name="T20" fmla="*/ 2147483647 w 66"/>
              <a:gd name="T21" fmla="*/ 2147483647 h 137"/>
              <a:gd name="T22" fmla="*/ 2147483647 w 66"/>
              <a:gd name="T23" fmla="*/ 2147483647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0 h 1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6" h="137">
                <a:moveTo>
                  <a:pt x="66" y="0"/>
                </a:moveTo>
                <a:lnTo>
                  <a:pt x="41" y="3"/>
                </a:lnTo>
                <a:lnTo>
                  <a:pt x="29" y="10"/>
                </a:lnTo>
                <a:lnTo>
                  <a:pt x="19" y="18"/>
                </a:lnTo>
                <a:lnTo>
                  <a:pt x="11" y="29"/>
                </a:lnTo>
                <a:lnTo>
                  <a:pt x="1" y="53"/>
                </a:lnTo>
                <a:lnTo>
                  <a:pt x="0" y="66"/>
                </a:lnTo>
                <a:lnTo>
                  <a:pt x="1" y="79"/>
                </a:lnTo>
                <a:lnTo>
                  <a:pt x="5" y="92"/>
                </a:lnTo>
                <a:lnTo>
                  <a:pt x="15" y="111"/>
                </a:lnTo>
                <a:lnTo>
                  <a:pt x="29" y="125"/>
                </a:lnTo>
                <a:lnTo>
                  <a:pt x="46" y="134"/>
                </a:lnTo>
                <a:lnTo>
                  <a:pt x="66" y="137"/>
                </a:lnTo>
                <a:lnTo>
                  <a:pt x="66" y="68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71" name="Freeform 83"/>
          <p:cNvSpPr>
            <a:spLocks/>
          </p:cNvSpPr>
          <p:nvPr/>
        </p:nvSpPr>
        <p:spPr bwMode="auto">
          <a:xfrm>
            <a:off x="571500" y="5318125"/>
            <a:ext cx="208085" cy="223838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1" y="86"/>
                </a:lnTo>
                <a:lnTo>
                  <a:pt x="1" y="90"/>
                </a:lnTo>
                <a:lnTo>
                  <a:pt x="5" y="96"/>
                </a:lnTo>
                <a:lnTo>
                  <a:pt x="5" y="100"/>
                </a:lnTo>
                <a:lnTo>
                  <a:pt x="8" y="105"/>
                </a:lnTo>
                <a:lnTo>
                  <a:pt x="10" y="106"/>
                </a:lnTo>
                <a:lnTo>
                  <a:pt x="11" y="110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29" y="128"/>
                </a:lnTo>
                <a:lnTo>
                  <a:pt x="33" y="129"/>
                </a:lnTo>
                <a:lnTo>
                  <a:pt x="34" y="131"/>
                </a:lnTo>
                <a:lnTo>
                  <a:pt x="39" y="134"/>
                </a:lnTo>
                <a:lnTo>
                  <a:pt x="43" y="134"/>
                </a:lnTo>
                <a:lnTo>
                  <a:pt x="49" y="138"/>
                </a:lnTo>
                <a:lnTo>
                  <a:pt x="53" y="138"/>
                </a:lnTo>
                <a:lnTo>
                  <a:pt x="54" y="139"/>
                </a:lnTo>
                <a:lnTo>
                  <a:pt x="66" y="139"/>
                </a:lnTo>
                <a:lnTo>
                  <a:pt x="69" y="141"/>
                </a:lnTo>
                <a:lnTo>
                  <a:pt x="72" y="141"/>
                </a:lnTo>
                <a:lnTo>
                  <a:pt x="76" y="139"/>
                </a:lnTo>
                <a:lnTo>
                  <a:pt x="86" y="139"/>
                </a:lnTo>
                <a:lnTo>
                  <a:pt x="87" y="138"/>
                </a:lnTo>
                <a:lnTo>
                  <a:pt x="91" y="138"/>
                </a:lnTo>
                <a:lnTo>
                  <a:pt x="97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0" y="128"/>
                </a:lnTo>
                <a:lnTo>
                  <a:pt x="117" y="121"/>
                </a:lnTo>
                <a:lnTo>
                  <a:pt x="120" y="119"/>
                </a:lnTo>
                <a:lnTo>
                  <a:pt x="122" y="116"/>
                </a:lnTo>
                <a:lnTo>
                  <a:pt x="129" y="110"/>
                </a:lnTo>
                <a:lnTo>
                  <a:pt x="130" y="106"/>
                </a:lnTo>
                <a:lnTo>
                  <a:pt x="132" y="105"/>
                </a:lnTo>
                <a:lnTo>
                  <a:pt x="135" y="100"/>
                </a:lnTo>
                <a:lnTo>
                  <a:pt x="135" y="96"/>
                </a:lnTo>
                <a:lnTo>
                  <a:pt x="139" y="90"/>
                </a:lnTo>
                <a:lnTo>
                  <a:pt x="139" y="86"/>
                </a:lnTo>
                <a:lnTo>
                  <a:pt x="140" y="85"/>
                </a:lnTo>
                <a:lnTo>
                  <a:pt x="140" y="75"/>
                </a:lnTo>
                <a:lnTo>
                  <a:pt x="142" y="72"/>
                </a:lnTo>
                <a:lnTo>
                  <a:pt x="142" y="68"/>
                </a:lnTo>
                <a:lnTo>
                  <a:pt x="140" y="65"/>
                </a:lnTo>
                <a:lnTo>
                  <a:pt x="140" y="55"/>
                </a:lnTo>
                <a:lnTo>
                  <a:pt x="139" y="52"/>
                </a:lnTo>
                <a:lnTo>
                  <a:pt x="139" y="48"/>
                </a:lnTo>
                <a:lnTo>
                  <a:pt x="135" y="42"/>
                </a:lnTo>
                <a:lnTo>
                  <a:pt x="135" y="38"/>
                </a:lnTo>
                <a:lnTo>
                  <a:pt x="132" y="35"/>
                </a:lnTo>
                <a:lnTo>
                  <a:pt x="129" y="29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5" y="15"/>
                </a:lnTo>
                <a:lnTo>
                  <a:pt x="112" y="14"/>
                </a:lnTo>
                <a:lnTo>
                  <a:pt x="110" y="12"/>
                </a:lnTo>
                <a:lnTo>
                  <a:pt x="107" y="10"/>
                </a:lnTo>
                <a:lnTo>
                  <a:pt x="106" y="9"/>
                </a:lnTo>
                <a:lnTo>
                  <a:pt x="101" y="5"/>
                </a:lnTo>
                <a:lnTo>
                  <a:pt x="97" y="5"/>
                </a:lnTo>
                <a:lnTo>
                  <a:pt x="91" y="2"/>
                </a:lnTo>
                <a:lnTo>
                  <a:pt x="87" y="2"/>
                </a:lnTo>
                <a:lnTo>
                  <a:pt x="86" y="0"/>
                </a:lnTo>
                <a:lnTo>
                  <a:pt x="54" y="0"/>
                </a:lnTo>
                <a:lnTo>
                  <a:pt x="53" y="2"/>
                </a:lnTo>
                <a:lnTo>
                  <a:pt x="49" y="2"/>
                </a:lnTo>
                <a:lnTo>
                  <a:pt x="43" y="5"/>
                </a:lnTo>
                <a:lnTo>
                  <a:pt x="39" y="5"/>
                </a:lnTo>
                <a:lnTo>
                  <a:pt x="34" y="9"/>
                </a:lnTo>
                <a:lnTo>
                  <a:pt x="33" y="10"/>
                </a:lnTo>
                <a:lnTo>
                  <a:pt x="29" y="12"/>
                </a:lnTo>
                <a:lnTo>
                  <a:pt x="28" y="14"/>
                </a:lnTo>
                <a:lnTo>
                  <a:pt x="24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1" y="29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1" y="48"/>
                </a:lnTo>
                <a:lnTo>
                  <a:pt x="1" y="52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2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4" y="29"/>
                </a:lnTo>
                <a:lnTo>
                  <a:pt x="31" y="22"/>
                </a:lnTo>
                <a:lnTo>
                  <a:pt x="34" y="20"/>
                </a:lnTo>
                <a:lnTo>
                  <a:pt x="36" y="19"/>
                </a:lnTo>
                <a:lnTo>
                  <a:pt x="39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2" y="10"/>
                </a:lnTo>
                <a:lnTo>
                  <a:pt x="84" y="12"/>
                </a:lnTo>
                <a:lnTo>
                  <a:pt x="87" y="12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9"/>
                </a:lnTo>
                <a:lnTo>
                  <a:pt x="106" y="20"/>
                </a:lnTo>
                <a:lnTo>
                  <a:pt x="109" y="22"/>
                </a:lnTo>
                <a:lnTo>
                  <a:pt x="115" y="29"/>
                </a:lnTo>
                <a:lnTo>
                  <a:pt x="117" y="32"/>
                </a:lnTo>
                <a:lnTo>
                  <a:pt x="120" y="33"/>
                </a:lnTo>
                <a:lnTo>
                  <a:pt x="122" y="35"/>
                </a:lnTo>
                <a:lnTo>
                  <a:pt x="125" y="42"/>
                </a:lnTo>
                <a:lnTo>
                  <a:pt x="125" y="45"/>
                </a:lnTo>
                <a:lnTo>
                  <a:pt x="129" y="52"/>
                </a:lnTo>
                <a:lnTo>
                  <a:pt x="129" y="55"/>
                </a:lnTo>
                <a:lnTo>
                  <a:pt x="130" y="58"/>
                </a:lnTo>
                <a:lnTo>
                  <a:pt x="130" y="65"/>
                </a:lnTo>
                <a:lnTo>
                  <a:pt x="132" y="72"/>
                </a:lnTo>
                <a:lnTo>
                  <a:pt x="132" y="68"/>
                </a:lnTo>
                <a:lnTo>
                  <a:pt x="130" y="72"/>
                </a:lnTo>
                <a:lnTo>
                  <a:pt x="130" y="81"/>
                </a:lnTo>
                <a:lnTo>
                  <a:pt x="129" y="83"/>
                </a:lnTo>
                <a:lnTo>
                  <a:pt x="129" y="86"/>
                </a:lnTo>
                <a:lnTo>
                  <a:pt x="125" y="93"/>
                </a:lnTo>
                <a:lnTo>
                  <a:pt x="125" y="96"/>
                </a:lnTo>
                <a:lnTo>
                  <a:pt x="125" y="98"/>
                </a:lnTo>
                <a:lnTo>
                  <a:pt x="124" y="100"/>
                </a:lnTo>
                <a:lnTo>
                  <a:pt x="122" y="103"/>
                </a:lnTo>
                <a:lnTo>
                  <a:pt x="115" y="110"/>
                </a:lnTo>
                <a:lnTo>
                  <a:pt x="114" y="113"/>
                </a:lnTo>
                <a:lnTo>
                  <a:pt x="110" y="115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7" y="128"/>
                </a:lnTo>
                <a:lnTo>
                  <a:pt x="84" y="128"/>
                </a:lnTo>
                <a:lnTo>
                  <a:pt x="82" y="129"/>
                </a:lnTo>
                <a:lnTo>
                  <a:pt x="72" y="129"/>
                </a:lnTo>
                <a:lnTo>
                  <a:pt x="69" y="131"/>
                </a:lnTo>
                <a:lnTo>
                  <a:pt x="72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39" y="123"/>
                </a:lnTo>
                <a:lnTo>
                  <a:pt x="36" y="121"/>
                </a:lnTo>
                <a:lnTo>
                  <a:pt x="29" y="115"/>
                </a:lnTo>
                <a:lnTo>
                  <a:pt x="26" y="113"/>
                </a:lnTo>
                <a:lnTo>
                  <a:pt x="24" y="110"/>
                </a:lnTo>
                <a:lnTo>
                  <a:pt x="18" y="103"/>
                </a:lnTo>
                <a:lnTo>
                  <a:pt x="16" y="100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72" name="Rectangle 84"/>
          <p:cNvSpPr>
            <a:spLocks noChangeArrowheads="1"/>
          </p:cNvSpPr>
          <p:nvPr/>
        </p:nvSpPr>
        <p:spPr bwMode="auto">
          <a:xfrm>
            <a:off x="4419601" y="1830209"/>
            <a:ext cx="992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 dirty="0"/>
              <a:t>Плавное</a:t>
            </a:r>
            <a:endParaRPr lang="de-DE" altLang="ru-RU" b="1" dirty="0"/>
          </a:p>
        </p:txBody>
      </p:sp>
      <p:sp>
        <p:nvSpPr>
          <p:cNvPr id="234573" name="Rectangle 85"/>
          <p:cNvSpPr>
            <a:spLocks noChangeArrowheads="1"/>
          </p:cNvSpPr>
          <p:nvPr/>
        </p:nvSpPr>
        <p:spPr bwMode="auto">
          <a:xfrm>
            <a:off x="5543551" y="1800228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  </a:t>
            </a:r>
            <a:endParaRPr lang="de-DE" altLang="ru-RU"/>
          </a:p>
        </p:txBody>
      </p:sp>
      <p:sp>
        <p:nvSpPr>
          <p:cNvPr id="234574" name="Rectangle 86"/>
          <p:cNvSpPr>
            <a:spLocks noChangeArrowheads="1"/>
          </p:cNvSpPr>
          <p:nvPr/>
        </p:nvSpPr>
        <p:spPr bwMode="auto">
          <a:xfrm>
            <a:off x="3626829" y="2205041"/>
            <a:ext cx="2357803" cy="2854325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75" name="Rectangle 87"/>
          <p:cNvSpPr>
            <a:spLocks noChangeArrowheads="1"/>
          </p:cNvSpPr>
          <p:nvPr/>
        </p:nvSpPr>
        <p:spPr bwMode="auto">
          <a:xfrm>
            <a:off x="3755782" y="2217740"/>
            <a:ext cx="2128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 dirty="0">
                <a:solidFill>
                  <a:srgbClr val="000000"/>
                </a:solidFill>
              </a:rPr>
              <a:t>CR    </a:t>
            </a:r>
            <a:r>
              <a:rPr lang="ru-RU" altLang="ru-RU" b="1" dirty="0" smtClean="0">
                <a:solidFill>
                  <a:srgbClr val="000000"/>
                </a:solidFill>
              </a:rPr>
              <a:t>    </a:t>
            </a:r>
            <a:r>
              <a:rPr lang="de-DE" altLang="ru-RU" b="1" dirty="0" smtClean="0">
                <a:solidFill>
                  <a:srgbClr val="000000"/>
                </a:solidFill>
              </a:rPr>
              <a:t>1    </a:t>
            </a:r>
            <a:r>
              <a:rPr lang="de-DE" altLang="ru-RU" b="1" dirty="0">
                <a:solidFill>
                  <a:srgbClr val="000000"/>
                </a:solidFill>
              </a:rPr>
              <a:t>2    3    4</a:t>
            </a:r>
            <a:endParaRPr lang="de-DE" altLang="ru-RU" dirty="0"/>
          </a:p>
        </p:txBody>
      </p:sp>
      <p:sp>
        <p:nvSpPr>
          <p:cNvPr id="234576" name="Rectangle 88"/>
          <p:cNvSpPr>
            <a:spLocks noChangeArrowheads="1"/>
          </p:cNvSpPr>
          <p:nvPr/>
        </p:nvSpPr>
        <p:spPr bwMode="auto">
          <a:xfrm>
            <a:off x="3755783" y="2546353"/>
            <a:ext cx="320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SU</a:t>
            </a:r>
            <a:endParaRPr lang="de-DE" altLang="ru-RU"/>
          </a:p>
        </p:txBody>
      </p:sp>
      <p:sp>
        <p:nvSpPr>
          <p:cNvPr id="234577" name="Rectangle 89"/>
          <p:cNvSpPr>
            <a:spLocks noChangeArrowheads="1"/>
          </p:cNvSpPr>
          <p:nvPr/>
        </p:nvSpPr>
        <p:spPr bwMode="auto">
          <a:xfrm>
            <a:off x="3755784" y="2774953"/>
            <a:ext cx="333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>
                <a:solidFill>
                  <a:srgbClr val="000000"/>
                </a:solidFill>
                <a:latin typeface="Wingdings" pitchFamily="2" charset="2"/>
                <a:sym typeface="Wingdings" pitchFamily="2" charset="2"/>
              </a:rPr>
              <a:t></a:t>
            </a:r>
          </a:p>
        </p:txBody>
      </p:sp>
      <p:sp>
        <p:nvSpPr>
          <p:cNvPr id="234578" name="Rectangle 90"/>
          <p:cNvSpPr>
            <a:spLocks noChangeArrowheads="1"/>
          </p:cNvSpPr>
          <p:nvPr/>
        </p:nvSpPr>
        <p:spPr bwMode="auto">
          <a:xfrm>
            <a:off x="3755784" y="3154366"/>
            <a:ext cx="333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>
                <a:solidFill>
                  <a:srgbClr val="000000"/>
                </a:solidFill>
                <a:sym typeface="Wingdings" pitchFamily="2" charset="2"/>
              </a:rPr>
              <a:t></a:t>
            </a:r>
          </a:p>
        </p:txBody>
      </p:sp>
      <p:sp>
        <p:nvSpPr>
          <p:cNvPr id="234579" name="Rectangle 91"/>
          <p:cNvSpPr>
            <a:spLocks noChangeArrowheads="1"/>
          </p:cNvSpPr>
          <p:nvPr/>
        </p:nvSpPr>
        <p:spPr bwMode="auto">
          <a:xfrm>
            <a:off x="4051790" y="33131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25</a:t>
            </a:r>
            <a:endParaRPr lang="de-DE" altLang="ru-RU"/>
          </a:p>
        </p:txBody>
      </p:sp>
      <p:sp>
        <p:nvSpPr>
          <p:cNvPr id="234580" name="Rectangle 92"/>
          <p:cNvSpPr>
            <a:spLocks noChangeArrowheads="1"/>
          </p:cNvSpPr>
          <p:nvPr/>
        </p:nvSpPr>
        <p:spPr bwMode="auto">
          <a:xfrm>
            <a:off x="3755784" y="3538540"/>
            <a:ext cx="3334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200" b="1">
                <a:solidFill>
                  <a:srgbClr val="000000"/>
                </a:solidFill>
                <a:sym typeface="Wingdings" pitchFamily="2" charset="2"/>
              </a:rPr>
              <a:t></a:t>
            </a:r>
          </a:p>
        </p:txBody>
      </p:sp>
      <p:sp>
        <p:nvSpPr>
          <p:cNvPr id="234581" name="Rectangle 93"/>
          <p:cNvSpPr>
            <a:spLocks noChangeArrowheads="1"/>
          </p:cNvSpPr>
          <p:nvPr/>
        </p:nvSpPr>
        <p:spPr bwMode="auto">
          <a:xfrm>
            <a:off x="4051790" y="36957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50</a:t>
            </a:r>
            <a:endParaRPr lang="de-DE" altLang="ru-RU"/>
          </a:p>
        </p:txBody>
      </p:sp>
      <p:sp>
        <p:nvSpPr>
          <p:cNvPr id="234582" name="Rectangle 94"/>
          <p:cNvSpPr>
            <a:spLocks noChangeArrowheads="1"/>
          </p:cNvSpPr>
          <p:nvPr/>
        </p:nvSpPr>
        <p:spPr bwMode="auto">
          <a:xfrm>
            <a:off x="3755782" y="3921125"/>
            <a:ext cx="19877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sz="3100" b="1">
                <a:solidFill>
                  <a:srgbClr val="000000"/>
                </a:solidFill>
                <a:latin typeface="Wingdings" pitchFamily="2" charset="2"/>
              </a:rPr>
              <a:t>ó</a:t>
            </a:r>
          </a:p>
        </p:txBody>
      </p:sp>
      <p:sp>
        <p:nvSpPr>
          <p:cNvPr id="234583" name="Rectangle 95"/>
          <p:cNvSpPr>
            <a:spLocks noChangeArrowheads="1"/>
          </p:cNvSpPr>
          <p:nvPr/>
        </p:nvSpPr>
        <p:spPr bwMode="auto">
          <a:xfrm>
            <a:off x="3755782" y="4405315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max</a:t>
            </a:r>
            <a:endParaRPr lang="de-DE" altLang="ru-RU"/>
          </a:p>
        </p:txBody>
      </p:sp>
      <p:sp>
        <p:nvSpPr>
          <p:cNvPr id="234584" name="Rectangle 96"/>
          <p:cNvSpPr>
            <a:spLocks noChangeArrowheads="1"/>
          </p:cNvSpPr>
          <p:nvPr/>
        </p:nvSpPr>
        <p:spPr bwMode="auto">
          <a:xfrm>
            <a:off x="3755783" y="4733928"/>
            <a:ext cx="4103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ru-RU" b="1">
                <a:solidFill>
                  <a:srgbClr val="000000"/>
                </a:solidFill>
              </a:rPr>
              <a:t>min</a:t>
            </a:r>
            <a:endParaRPr lang="de-DE" altLang="ru-RU"/>
          </a:p>
        </p:txBody>
      </p:sp>
      <p:sp>
        <p:nvSpPr>
          <p:cNvPr id="234585" name="Oval 97"/>
          <p:cNvSpPr>
            <a:spLocks noChangeArrowheads="1"/>
          </p:cNvSpPr>
          <p:nvPr/>
        </p:nvSpPr>
        <p:spPr bwMode="auto">
          <a:xfrm>
            <a:off x="4552951" y="26035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86" name="Freeform 98"/>
          <p:cNvSpPr>
            <a:spLocks/>
          </p:cNvSpPr>
          <p:nvPr/>
        </p:nvSpPr>
        <p:spPr bwMode="auto">
          <a:xfrm>
            <a:off x="4545624" y="25955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8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87" name="Oval 99"/>
          <p:cNvSpPr>
            <a:spLocks noChangeArrowheads="1"/>
          </p:cNvSpPr>
          <p:nvPr/>
        </p:nvSpPr>
        <p:spPr bwMode="auto">
          <a:xfrm>
            <a:off x="4904644" y="2603500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88" name="Freeform 100"/>
          <p:cNvSpPr>
            <a:spLocks/>
          </p:cNvSpPr>
          <p:nvPr/>
        </p:nvSpPr>
        <p:spPr bwMode="auto">
          <a:xfrm>
            <a:off x="4897315" y="2595566"/>
            <a:ext cx="205154" cy="223837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3"/>
                </a:lnTo>
                <a:lnTo>
                  <a:pt x="26" y="126"/>
                </a:lnTo>
                <a:lnTo>
                  <a:pt x="28" y="128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8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5"/>
                </a:lnTo>
                <a:lnTo>
                  <a:pt x="139" y="75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1"/>
                </a:lnTo>
                <a:lnTo>
                  <a:pt x="137" y="48"/>
                </a:lnTo>
                <a:lnTo>
                  <a:pt x="134" y="42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3"/>
                </a:lnTo>
                <a:lnTo>
                  <a:pt x="109" y="12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1" y="32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8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2"/>
                </a:lnTo>
                <a:lnTo>
                  <a:pt x="119" y="33"/>
                </a:lnTo>
                <a:lnTo>
                  <a:pt x="121" y="35"/>
                </a:lnTo>
                <a:lnTo>
                  <a:pt x="124" y="42"/>
                </a:lnTo>
                <a:lnTo>
                  <a:pt x="124" y="45"/>
                </a:lnTo>
                <a:lnTo>
                  <a:pt x="127" y="51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99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3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8"/>
                </a:lnTo>
                <a:lnTo>
                  <a:pt x="83" y="128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8"/>
                </a:lnTo>
                <a:lnTo>
                  <a:pt x="51" y="128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4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89" name="Oval 101"/>
          <p:cNvSpPr>
            <a:spLocks noChangeArrowheads="1"/>
          </p:cNvSpPr>
          <p:nvPr/>
        </p:nvSpPr>
        <p:spPr bwMode="auto">
          <a:xfrm>
            <a:off x="5282712" y="2603500"/>
            <a:ext cx="196362" cy="2095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90" name="Freeform 102"/>
          <p:cNvSpPr>
            <a:spLocks/>
          </p:cNvSpPr>
          <p:nvPr/>
        </p:nvSpPr>
        <p:spPr bwMode="auto">
          <a:xfrm>
            <a:off x="5275386" y="25955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8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5"/>
                </a:lnTo>
                <a:lnTo>
                  <a:pt x="140" y="75"/>
                </a:lnTo>
                <a:lnTo>
                  <a:pt x="142" y="71"/>
                </a:lnTo>
                <a:lnTo>
                  <a:pt x="142" y="68"/>
                </a:lnTo>
                <a:lnTo>
                  <a:pt x="140" y="65"/>
                </a:lnTo>
                <a:lnTo>
                  <a:pt x="140" y="55"/>
                </a:lnTo>
                <a:lnTo>
                  <a:pt x="139" y="51"/>
                </a:lnTo>
                <a:lnTo>
                  <a:pt x="139" y="48"/>
                </a:lnTo>
                <a:lnTo>
                  <a:pt x="135" y="42"/>
                </a:lnTo>
                <a:lnTo>
                  <a:pt x="135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3"/>
                </a:lnTo>
                <a:lnTo>
                  <a:pt x="111" y="12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4" y="0"/>
                </a:lnTo>
                <a:lnTo>
                  <a:pt x="53" y="2"/>
                </a:lnTo>
                <a:lnTo>
                  <a:pt x="49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2"/>
                </a:lnTo>
                <a:lnTo>
                  <a:pt x="18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2"/>
                </a:lnTo>
                <a:lnTo>
                  <a:pt x="121" y="33"/>
                </a:lnTo>
                <a:lnTo>
                  <a:pt x="122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3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8"/>
                </a:lnTo>
                <a:lnTo>
                  <a:pt x="84" y="128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8"/>
                </a:lnTo>
                <a:lnTo>
                  <a:pt x="53" y="128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3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91" name="Oval 103"/>
          <p:cNvSpPr>
            <a:spLocks noChangeArrowheads="1"/>
          </p:cNvSpPr>
          <p:nvPr/>
        </p:nvSpPr>
        <p:spPr bwMode="auto">
          <a:xfrm>
            <a:off x="5635869" y="26035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92" name="Freeform 104"/>
          <p:cNvSpPr>
            <a:spLocks/>
          </p:cNvSpPr>
          <p:nvPr/>
        </p:nvSpPr>
        <p:spPr bwMode="auto">
          <a:xfrm>
            <a:off x="5628543" y="2595566"/>
            <a:ext cx="209550" cy="223837"/>
          </a:xfrm>
          <a:custGeom>
            <a:avLst/>
            <a:gdLst>
              <a:gd name="T0" fmla="*/ 2147483647 w 143"/>
              <a:gd name="T1" fmla="*/ 2147483647 h 141"/>
              <a:gd name="T2" fmla="*/ 2147483647 w 143"/>
              <a:gd name="T3" fmla="*/ 2147483647 h 141"/>
              <a:gd name="T4" fmla="*/ 2147483647 w 143"/>
              <a:gd name="T5" fmla="*/ 2147483647 h 141"/>
              <a:gd name="T6" fmla="*/ 2147483647 w 143"/>
              <a:gd name="T7" fmla="*/ 2147483647 h 141"/>
              <a:gd name="T8" fmla="*/ 2147483647 w 143"/>
              <a:gd name="T9" fmla="*/ 2147483647 h 141"/>
              <a:gd name="T10" fmla="*/ 2147483647 w 143"/>
              <a:gd name="T11" fmla="*/ 2147483647 h 141"/>
              <a:gd name="T12" fmla="*/ 2147483647 w 143"/>
              <a:gd name="T13" fmla="*/ 2147483647 h 141"/>
              <a:gd name="T14" fmla="*/ 2147483647 w 143"/>
              <a:gd name="T15" fmla="*/ 2147483647 h 141"/>
              <a:gd name="T16" fmla="*/ 2147483647 w 143"/>
              <a:gd name="T17" fmla="*/ 2147483647 h 141"/>
              <a:gd name="T18" fmla="*/ 2147483647 w 143"/>
              <a:gd name="T19" fmla="*/ 2147483647 h 141"/>
              <a:gd name="T20" fmla="*/ 2147483647 w 143"/>
              <a:gd name="T21" fmla="*/ 2147483647 h 141"/>
              <a:gd name="T22" fmla="*/ 2147483647 w 143"/>
              <a:gd name="T23" fmla="*/ 2147483647 h 141"/>
              <a:gd name="T24" fmla="*/ 2147483647 w 143"/>
              <a:gd name="T25" fmla="*/ 2147483647 h 141"/>
              <a:gd name="T26" fmla="*/ 2147483647 w 143"/>
              <a:gd name="T27" fmla="*/ 2147483647 h 141"/>
              <a:gd name="T28" fmla="*/ 2147483647 w 143"/>
              <a:gd name="T29" fmla="*/ 2147483647 h 141"/>
              <a:gd name="T30" fmla="*/ 2147483647 w 143"/>
              <a:gd name="T31" fmla="*/ 2147483647 h 141"/>
              <a:gd name="T32" fmla="*/ 2147483647 w 143"/>
              <a:gd name="T33" fmla="*/ 2147483647 h 141"/>
              <a:gd name="T34" fmla="*/ 2147483647 w 143"/>
              <a:gd name="T35" fmla="*/ 2147483647 h 141"/>
              <a:gd name="T36" fmla="*/ 2147483647 w 143"/>
              <a:gd name="T37" fmla="*/ 2147483647 h 141"/>
              <a:gd name="T38" fmla="*/ 2147483647 w 143"/>
              <a:gd name="T39" fmla="*/ 2147483647 h 141"/>
              <a:gd name="T40" fmla="*/ 2147483647 w 143"/>
              <a:gd name="T41" fmla="*/ 2147483647 h 141"/>
              <a:gd name="T42" fmla="*/ 2147483647 w 143"/>
              <a:gd name="T43" fmla="*/ 2147483647 h 141"/>
              <a:gd name="T44" fmla="*/ 2147483647 w 143"/>
              <a:gd name="T45" fmla="*/ 2147483647 h 141"/>
              <a:gd name="T46" fmla="*/ 2147483647 w 143"/>
              <a:gd name="T47" fmla="*/ 2147483647 h 141"/>
              <a:gd name="T48" fmla="*/ 2147483647 w 143"/>
              <a:gd name="T49" fmla="*/ 2147483647 h 141"/>
              <a:gd name="T50" fmla="*/ 2147483647 w 143"/>
              <a:gd name="T51" fmla="*/ 2147483647 h 141"/>
              <a:gd name="T52" fmla="*/ 2147483647 w 143"/>
              <a:gd name="T53" fmla="*/ 2147483647 h 141"/>
              <a:gd name="T54" fmla="*/ 2147483647 w 143"/>
              <a:gd name="T55" fmla="*/ 2147483647 h 141"/>
              <a:gd name="T56" fmla="*/ 0 w 143"/>
              <a:gd name="T57" fmla="*/ 2147483647 h 141"/>
              <a:gd name="T58" fmla="*/ 2147483647 w 143"/>
              <a:gd name="T59" fmla="*/ 2147483647 h 141"/>
              <a:gd name="T60" fmla="*/ 2147483647 w 143"/>
              <a:gd name="T61" fmla="*/ 2147483647 h 141"/>
              <a:gd name="T62" fmla="*/ 2147483647 w 143"/>
              <a:gd name="T63" fmla="*/ 2147483647 h 141"/>
              <a:gd name="T64" fmla="*/ 2147483647 w 143"/>
              <a:gd name="T65" fmla="*/ 2147483647 h 141"/>
              <a:gd name="T66" fmla="*/ 2147483647 w 143"/>
              <a:gd name="T67" fmla="*/ 2147483647 h 141"/>
              <a:gd name="T68" fmla="*/ 2147483647 w 143"/>
              <a:gd name="T69" fmla="*/ 2147483647 h 141"/>
              <a:gd name="T70" fmla="*/ 2147483647 w 143"/>
              <a:gd name="T71" fmla="*/ 2147483647 h 141"/>
              <a:gd name="T72" fmla="*/ 2147483647 w 143"/>
              <a:gd name="T73" fmla="*/ 2147483647 h 141"/>
              <a:gd name="T74" fmla="*/ 2147483647 w 143"/>
              <a:gd name="T75" fmla="*/ 2147483647 h 141"/>
              <a:gd name="T76" fmla="*/ 2147483647 w 143"/>
              <a:gd name="T77" fmla="*/ 2147483647 h 141"/>
              <a:gd name="T78" fmla="*/ 2147483647 w 143"/>
              <a:gd name="T79" fmla="*/ 2147483647 h 141"/>
              <a:gd name="T80" fmla="*/ 2147483647 w 143"/>
              <a:gd name="T81" fmla="*/ 2147483647 h 141"/>
              <a:gd name="T82" fmla="*/ 2147483647 w 143"/>
              <a:gd name="T83" fmla="*/ 2147483647 h 141"/>
              <a:gd name="T84" fmla="*/ 2147483647 w 143"/>
              <a:gd name="T85" fmla="*/ 2147483647 h 141"/>
              <a:gd name="T86" fmla="*/ 2147483647 w 143"/>
              <a:gd name="T87" fmla="*/ 2147483647 h 141"/>
              <a:gd name="T88" fmla="*/ 2147483647 w 143"/>
              <a:gd name="T89" fmla="*/ 2147483647 h 141"/>
              <a:gd name="T90" fmla="*/ 2147483647 w 143"/>
              <a:gd name="T91" fmla="*/ 2147483647 h 141"/>
              <a:gd name="T92" fmla="*/ 2147483647 w 143"/>
              <a:gd name="T93" fmla="*/ 2147483647 h 141"/>
              <a:gd name="T94" fmla="*/ 2147483647 w 143"/>
              <a:gd name="T95" fmla="*/ 2147483647 h 141"/>
              <a:gd name="T96" fmla="*/ 2147483647 w 143"/>
              <a:gd name="T97" fmla="*/ 2147483647 h 141"/>
              <a:gd name="T98" fmla="*/ 2147483647 w 143"/>
              <a:gd name="T99" fmla="*/ 2147483647 h 141"/>
              <a:gd name="T100" fmla="*/ 2147483647 w 143"/>
              <a:gd name="T101" fmla="*/ 2147483647 h 141"/>
              <a:gd name="T102" fmla="*/ 2147483647 w 143"/>
              <a:gd name="T103" fmla="*/ 2147483647 h 141"/>
              <a:gd name="T104" fmla="*/ 2147483647 w 143"/>
              <a:gd name="T105" fmla="*/ 2147483647 h 141"/>
              <a:gd name="T106" fmla="*/ 2147483647 w 143"/>
              <a:gd name="T107" fmla="*/ 2147483647 h 141"/>
              <a:gd name="T108" fmla="*/ 2147483647 w 143"/>
              <a:gd name="T109" fmla="*/ 2147483647 h 141"/>
              <a:gd name="T110" fmla="*/ 2147483647 w 143"/>
              <a:gd name="T111" fmla="*/ 2147483647 h 141"/>
              <a:gd name="T112" fmla="*/ 2147483647 w 143"/>
              <a:gd name="T113" fmla="*/ 2147483647 h 141"/>
              <a:gd name="T114" fmla="*/ 2147483647 w 143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1">
                <a:moveTo>
                  <a:pt x="0" y="70"/>
                </a:moveTo>
                <a:lnTo>
                  <a:pt x="0" y="85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8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8"/>
                </a:lnTo>
                <a:lnTo>
                  <a:pt x="118" y="121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5"/>
                </a:lnTo>
                <a:lnTo>
                  <a:pt x="141" y="75"/>
                </a:lnTo>
                <a:lnTo>
                  <a:pt x="143" y="71"/>
                </a:lnTo>
                <a:lnTo>
                  <a:pt x="143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2"/>
                </a:lnTo>
                <a:lnTo>
                  <a:pt x="136" y="38"/>
                </a:lnTo>
                <a:lnTo>
                  <a:pt x="133" y="35"/>
                </a:lnTo>
                <a:lnTo>
                  <a:pt x="129" y="28"/>
                </a:lnTo>
                <a:lnTo>
                  <a:pt x="128" y="27"/>
                </a:lnTo>
                <a:lnTo>
                  <a:pt x="124" y="25"/>
                </a:lnTo>
                <a:lnTo>
                  <a:pt x="123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9" y="22"/>
                </a:lnTo>
                <a:lnTo>
                  <a:pt x="17" y="25"/>
                </a:lnTo>
                <a:lnTo>
                  <a:pt x="14" y="27"/>
                </a:lnTo>
                <a:lnTo>
                  <a:pt x="12" y="28"/>
                </a:lnTo>
                <a:lnTo>
                  <a:pt x="9" y="35"/>
                </a:lnTo>
                <a:lnTo>
                  <a:pt x="5" y="38"/>
                </a:lnTo>
                <a:lnTo>
                  <a:pt x="5" y="42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2"/>
                </a:lnTo>
                <a:lnTo>
                  <a:pt x="19" y="35"/>
                </a:lnTo>
                <a:lnTo>
                  <a:pt x="20" y="33"/>
                </a:lnTo>
                <a:lnTo>
                  <a:pt x="23" y="32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7" y="18"/>
                </a:lnTo>
                <a:lnTo>
                  <a:pt x="40" y="17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2"/>
                </a:lnTo>
                <a:lnTo>
                  <a:pt x="57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2"/>
                </a:lnTo>
                <a:lnTo>
                  <a:pt x="88" y="12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7"/>
                </a:lnTo>
                <a:lnTo>
                  <a:pt x="105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2"/>
                </a:lnTo>
                <a:lnTo>
                  <a:pt x="121" y="33"/>
                </a:lnTo>
                <a:lnTo>
                  <a:pt x="123" y="35"/>
                </a:lnTo>
                <a:lnTo>
                  <a:pt x="126" y="42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3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5" y="121"/>
                </a:lnTo>
                <a:lnTo>
                  <a:pt x="101" y="123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8"/>
                </a:lnTo>
                <a:lnTo>
                  <a:pt x="85" y="128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7" y="128"/>
                </a:lnTo>
                <a:lnTo>
                  <a:pt x="53" y="128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3"/>
                </a:lnTo>
                <a:lnTo>
                  <a:pt x="37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9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93" name="Oval 105"/>
          <p:cNvSpPr>
            <a:spLocks noChangeArrowheads="1"/>
          </p:cNvSpPr>
          <p:nvPr/>
        </p:nvSpPr>
        <p:spPr bwMode="auto">
          <a:xfrm>
            <a:off x="4552951" y="2908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94" name="Freeform 106"/>
          <p:cNvSpPr>
            <a:spLocks/>
          </p:cNvSpPr>
          <p:nvPr/>
        </p:nvSpPr>
        <p:spPr bwMode="auto">
          <a:xfrm>
            <a:off x="4545624" y="29003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7" y="25"/>
                </a:lnTo>
                <a:lnTo>
                  <a:pt x="13" y="27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8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95" name="Oval 107"/>
          <p:cNvSpPr>
            <a:spLocks noChangeArrowheads="1"/>
          </p:cNvSpPr>
          <p:nvPr/>
        </p:nvSpPr>
        <p:spPr bwMode="auto">
          <a:xfrm>
            <a:off x="4904644" y="2908300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96" name="Freeform 108"/>
          <p:cNvSpPr>
            <a:spLocks/>
          </p:cNvSpPr>
          <p:nvPr/>
        </p:nvSpPr>
        <p:spPr bwMode="auto">
          <a:xfrm>
            <a:off x="4897315" y="2900366"/>
            <a:ext cx="205154" cy="223837"/>
          </a:xfrm>
          <a:custGeom>
            <a:avLst/>
            <a:gdLst>
              <a:gd name="T0" fmla="*/ 2147483647 w 140"/>
              <a:gd name="T1" fmla="*/ 2147483647 h 141"/>
              <a:gd name="T2" fmla="*/ 2147483647 w 140"/>
              <a:gd name="T3" fmla="*/ 2147483647 h 141"/>
              <a:gd name="T4" fmla="*/ 2147483647 w 140"/>
              <a:gd name="T5" fmla="*/ 2147483647 h 141"/>
              <a:gd name="T6" fmla="*/ 2147483647 w 140"/>
              <a:gd name="T7" fmla="*/ 2147483647 h 141"/>
              <a:gd name="T8" fmla="*/ 2147483647 w 140"/>
              <a:gd name="T9" fmla="*/ 2147483647 h 141"/>
              <a:gd name="T10" fmla="*/ 2147483647 w 140"/>
              <a:gd name="T11" fmla="*/ 2147483647 h 141"/>
              <a:gd name="T12" fmla="*/ 2147483647 w 140"/>
              <a:gd name="T13" fmla="*/ 2147483647 h 141"/>
              <a:gd name="T14" fmla="*/ 2147483647 w 140"/>
              <a:gd name="T15" fmla="*/ 2147483647 h 141"/>
              <a:gd name="T16" fmla="*/ 2147483647 w 140"/>
              <a:gd name="T17" fmla="*/ 2147483647 h 141"/>
              <a:gd name="T18" fmla="*/ 2147483647 w 140"/>
              <a:gd name="T19" fmla="*/ 2147483647 h 141"/>
              <a:gd name="T20" fmla="*/ 2147483647 w 140"/>
              <a:gd name="T21" fmla="*/ 2147483647 h 141"/>
              <a:gd name="T22" fmla="*/ 2147483647 w 140"/>
              <a:gd name="T23" fmla="*/ 2147483647 h 141"/>
              <a:gd name="T24" fmla="*/ 2147483647 w 140"/>
              <a:gd name="T25" fmla="*/ 2147483647 h 141"/>
              <a:gd name="T26" fmla="*/ 2147483647 w 140"/>
              <a:gd name="T27" fmla="*/ 2147483647 h 141"/>
              <a:gd name="T28" fmla="*/ 2147483647 w 140"/>
              <a:gd name="T29" fmla="*/ 2147483647 h 141"/>
              <a:gd name="T30" fmla="*/ 2147483647 w 140"/>
              <a:gd name="T31" fmla="*/ 2147483647 h 141"/>
              <a:gd name="T32" fmla="*/ 2147483647 w 140"/>
              <a:gd name="T33" fmla="*/ 2147483647 h 141"/>
              <a:gd name="T34" fmla="*/ 2147483647 w 140"/>
              <a:gd name="T35" fmla="*/ 2147483647 h 141"/>
              <a:gd name="T36" fmla="*/ 2147483647 w 140"/>
              <a:gd name="T37" fmla="*/ 2147483647 h 141"/>
              <a:gd name="T38" fmla="*/ 2147483647 w 140"/>
              <a:gd name="T39" fmla="*/ 2147483647 h 141"/>
              <a:gd name="T40" fmla="*/ 2147483647 w 140"/>
              <a:gd name="T41" fmla="*/ 2147483647 h 141"/>
              <a:gd name="T42" fmla="*/ 2147483647 w 140"/>
              <a:gd name="T43" fmla="*/ 2147483647 h 141"/>
              <a:gd name="T44" fmla="*/ 2147483647 w 140"/>
              <a:gd name="T45" fmla="*/ 0 h 141"/>
              <a:gd name="T46" fmla="*/ 2147483647 w 140"/>
              <a:gd name="T47" fmla="*/ 2147483647 h 141"/>
              <a:gd name="T48" fmla="*/ 2147483647 w 140"/>
              <a:gd name="T49" fmla="*/ 2147483647 h 141"/>
              <a:gd name="T50" fmla="*/ 2147483647 w 140"/>
              <a:gd name="T51" fmla="*/ 2147483647 h 141"/>
              <a:gd name="T52" fmla="*/ 2147483647 w 140"/>
              <a:gd name="T53" fmla="*/ 2147483647 h 141"/>
              <a:gd name="T54" fmla="*/ 2147483647 w 140"/>
              <a:gd name="T55" fmla="*/ 2147483647 h 141"/>
              <a:gd name="T56" fmla="*/ 0 w 140"/>
              <a:gd name="T57" fmla="*/ 2147483647 h 141"/>
              <a:gd name="T58" fmla="*/ 2147483647 w 140"/>
              <a:gd name="T59" fmla="*/ 2147483647 h 141"/>
              <a:gd name="T60" fmla="*/ 2147483647 w 140"/>
              <a:gd name="T61" fmla="*/ 2147483647 h 141"/>
              <a:gd name="T62" fmla="*/ 2147483647 w 140"/>
              <a:gd name="T63" fmla="*/ 2147483647 h 141"/>
              <a:gd name="T64" fmla="*/ 2147483647 w 140"/>
              <a:gd name="T65" fmla="*/ 2147483647 h 141"/>
              <a:gd name="T66" fmla="*/ 2147483647 w 140"/>
              <a:gd name="T67" fmla="*/ 2147483647 h 141"/>
              <a:gd name="T68" fmla="*/ 2147483647 w 140"/>
              <a:gd name="T69" fmla="*/ 2147483647 h 141"/>
              <a:gd name="T70" fmla="*/ 2147483647 w 140"/>
              <a:gd name="T71" fmla="*/ 2147483647 h 141"/>
              <a:gd name="T72" fmla="*/ 2147483647 w 140"/>
              <a:gd name="T73" fmla="*/ 2147483647 h 141"/>
              <a:gd name="T74" fmla="*/ 2147483647 w 140"/>
              <a:gd name="T75" fmla="*/ 2147483647 h 141"/>
              <a:gd name="T76" fmla="*/ 2147483647 w 140"/>
              <a:gd name="T77" fmla="*/ 2147483647 h 141"/>
              <a:gd name="T78" fmla="*/ 2147483647 w 140"/>
              <a:gd name="T79" fmla="*/ 2147483647 h 141"/>
              <a:gd name="T80" fmla="*/ 2147483647 w 140"/>
              <a:gd name="T81" fmla="*/ 2147483647 h 141"/>
              <a:gd name="T82" fmla="*/ 2147483647 w 140"/>
              <a:gd name="T83" fmla="*/ 2147483647 h 141"/>
              <a:gd name="T84" fmla="*/ 2147483647 w 140"/>
              <a:gd name="T85" fmla="*/ 2147483647 h 141"/>
              <a:gd name="T86" fmla="*/ 2147483647 w 140"/>
              <a:gd name="T87" fmla="*/ 2147483647 h 141"/>
              <a:gd name="T88" fmla="*/ 2147483647 w 140"/>
              <a:gd name="T89" fmla="*/ 2147483647 h 141"/>
              <a:gd name="T90" fmla="*/ 2147483647 w 140"/>
              <a:gd name="T91" fmla="*/ 2147483647 h 141"/>
              <a:gd name="T92" fmla="*/ 2147483647 w 140"/>
              <a:gd name="T93" fmla="*/ 2147483647 h 141"/>
              <a:gd name="T94" fmla="*/ 2147483647 w 140"/>
              <a:gd name="T95" fmla="*/ 2147483647 h 141"/>
              <a:gd name="T96" fmla="*/ 2147483647 w 140"/>
              <a:gd name="T97" fmla="*/ 2147483647 h 141"/>
              <a:gd name="T98" fmla="*/ 2147483647 w 140"/>
              <a:gd name="T99" fmla="*/ 2147483647 h 141"/>
              <a:gd name="T100" fmla="*/ 2147483647 w 140"/>
              <a:gd name="T101" fmla="*/ 2147483647 h 141"/>
              <a:gd name="T102" fmla="*/ 2147483647 w 140"/>
              <a:gd name="T103" fmla="*/ 2147483647 h 141"/>
              <a:gd name="T104" fmla="*/ 2147483647 w 140"/>
              <a:gd name="T105" fmla="*/ 2147483647 h 141"/>
              <a:gd name="T106" fmla="*/ 2147483647 w 140"/>
              <a:gd name="T107" fmla="*/ 2147483647 h 141"/>
              <a:gd name="T108" fmla="*/ 2147483647 w 140"/>
              <a:gd name="T109" fmla="*/ 2147483647 h 141"/>
              <a:gd name="T110" fmla="*/ 2147483647 w 140"/>
              <a:gd name="T111" fmla="*/ 2147483647 h 141"/>
              <a:gd name="T112" fmla="*/ 2147483647 w 140"/>
              <a:gd name="T113" fmla="*/ 2147483647 h 141"/>
              <a:gd name="T114" fmla="*/ 0 w 140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1"/>
                </a:lnTo>
                <a:lnTo>
                  <a:pt x="71" y="141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5"/>
                </a:lnTo>
                <a:lnTo>
                  <a:pt x="139" y="55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7"/>
                </a:lnTo>
                <a:lnTo>
                  <a:pt x="122" y="25"/>
                </a:lnTo>
                <a:lnTo>
                  <a:pt x="121" y="22"/>
                </a:lnTo>
                <a:lnTo>
                  <a:pt x="114" y="15"/>
                </a:lnTo>
                <a:lnTo>
                  <a:pt x="111" y="13"/>
                </a:lnTo>
                <a:lnTo>
                  <a:pt x="109" y="12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2"/>
                </a:lnTo>
                <a:lnTo>
                  <a:pt x="25" y="15"/>
                </a:lnTo>
                <a:lnTo>
                  <a:pt x="21" y="17"/>
                </a:lnTo>
                <a:lnTo>
                  <a:pt x="20" y="20"/>
                </a:lnTo>
                <a:lnTo>
                  <a:pt x="16" y="22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7"/>
                </a:lnTo>
                <a:lnTo>
                  <a:pt x="28" y="23"/>
                </a:lnTo>
                <a:lnTo>
                  <a:pt x="31" y="22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2"/>
                </a:lnTo>
                <a:lnTo>
                  <a:pt x="54" y="12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2"/>
                </a:lnTo>
                <a:lnTo>
                  <a:pt x="86" y="12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7"/>
                </a:lnTo>
                <a:lnTo>
                  <a:pt x="102" y="18"/>
                </a:lnTo>
                <a:lnTo>
                  <a:pt x="104" y="20"/>
                </a:lnTo>
                <a:lnTo>
                  <a:pt x="107" y="22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5"/>
                </a:lnTo>
                <a:lnTo>
                  <a:pt x="129" y="58"/>
                </a:lnTo>
                <a:lnTo>
                  <a:pt x="129" y="65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8"/>
                </a:lnTo>
                <a:lnTo>
                  <a:pt x="122" y="99"/>
                </a:lnTo>
                <a:lnTo>
                  <a:pt x="121" y="103"/>
                </a:lnTo>
                <a:lnTo>
                  <a:pt x="114" y="109"/>
                </a:lnTo>
                <a:lnTo>
                  <a:pt x="112" y="113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8"/>
                </a:lnTo>
                <a:lnTo>
                  <a:pt x="20" y="104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97" name="Oval 109"/>
          <p:cNvSpPr>
            <a:spLocks noChangeArrowheads="1"/>
          </p:cNvSpPr>
          <p:nvPr/>
        </p:nvSpPr>
        <p:spPr bwMode="auto">
          <a:xfrm>
            <a:off x="5282712" y="2908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598" name="Freeform 110"/>
          <p:cNvSpPr>
            <a:spLocks/>
          </p:cNvSpPr>
          <p:nvPr/>
        </p:nvSpPr>
        <p:spPr bwMode="auto">
          <a:xfrm>
            <a:off x="5275386" y="2900366"/>
            <a:ext cx="208085" cy="223837"/>
          </a:xfrm>
          <a:custGeom>
            <a:avLst/>
            <a:gdLst>
              <a:gd name="T0" fmla="*/ 2147483647 w 142"/>
              <a:gd name="T1" fmla="*/ 2147483647 h 141"/>
              <a:gd name="T2" fmla="*/ 2147483647 w 142"/>
              <a:gd name="T3" fmla="*/ 2147483647 h 141"/>
              <a:gd name="T4" fmla="*/ 2147483647 w 142"/>
              <a:gd name="T5" fmla="*/ 2147483647 h 141"/>
              <a:gd name="T6" fmla="*/ 2147483647 w 142"/>
              <a:gd name="T7" fmla="*/ 2147483647 h 141"/>
              <a:gd name="T8" fmla="*/ 2147483647 w 142"/>
              <a:gd name="T9" fmla="*/ 2147483647 h 141"/>
              <a:gd name="T10" fmla="*/ 2147483647 w 142"/>
              <a:gd name="T11" fmla="*/ 2147483647 h 141"/>
              <a:gd name="T12" fmla="*/ 2147483647 w 142"/>
              <a:gd name="T13" fmla="*/ 2147483647 h 141"/>
              <a:gd name="T14" fmla="*/ 2147483647 w 142"/>
              <a:gd name="T15" fmla="*/ 2147483647 h 141"/>
              <a:gd name="T16" fmla="*/ 2147483647 w 142"/>
              <a:gd name="T17" fmla="*/ 2147483647 h 141"/>
              <a:gd name="T18" fmla="*/ 2147483647 w 142"/>
              <a:gd name="T19" fmla="*/ 2147483647 h 141"/>
              <a:gd name="T20" fmla="*/ 2147483647 w 142"/>
              <a:gd name="T21" fmla="*/ 2147483647 h 141"/>
              <a:gd name="T22" fmla="*/ 2147483647 w 142"/>
              <a:gd name="T23" fmla="*/ 2147483647 h 141"/>
              <a:gd name="T24" fmla="*/ 2147483647 w 142"/>
              <a:gd name="T25" fmla="*/ 2147483647 h 141"/>
              <a:gd name="T26" fmla="*/ 2147483647 w 142"/>
              <a:gd name="T27" fmla="*/ 2147483647 h 141"/>
              <a:gd name="T28" fmla="*/ 2147483647 w 142"/>
              <a:gd name="T29" fmla="*/ 2147483647 h 141"/>
              <a:gd name="T30" fmla="*/ 2147483647 w 142"/>
              <a:gd name="T31" fmla="*/ 2147483647 h 141"/>
              <a:gd name="T32" fmla="*/ 2147483647 w 142"/>
              <a:gd name="T33" fmla="*/ 2147483647 h 141"/>
              <a:gd name="T34" fmla="*/ 2147483647 w 142"/>
              <a:gd name="T35" fmla="*/ 2147483647 h 141"/>
              <a:gd name="T36" fmla="*/ 2147483647 w 142"/>
              <a:gd name="T37" fmla="*/ 2147483647 h 141"/>
              <a:gd name="T38" fmla="*/ 2147483647 w 142"/>
              <a:gd name="T39" fmla="*/ 2147483647 h 141"/>
              <a:gd name="T40" fmla="*/ 2147483647 w 142"/>
              <a:gd name="T41" fmla="*/ 2147483647 h 141"/>
              <a:gd name="T42" fmla="*/ 2147483647 w 142"/>
              <a:gd name="T43" fmla="*/ 2147483647 h 141"/>
              <a:gd name="T44" fmla="*/ 2147483647 w 142"/>
              <a:gd name="T45" fmla="*/ 2147483647 h 141"/>
              <a:gd name="T46" fmla="*/ 2147483647 w 142"/>
              <a:gd name="T47" fmla="*/ 2147483647 h 141"/>
              <a:gd name="T48" fmla="*/ 2147483647 w 142"/>
              <a:gd name="T49" fmla="*/ 2147483647 h 141"/>
              <a:gd name="T50" fmla="*/ 2147483647 w 142"/>
              <a:gd name="T51" fmla="*/ 2147483647 h 141"/>
              <a:gd name="T52" fmla="*/ 2147483647 w 142"/>
              <a:gd name="T53" fmla="*/ 2147483647 h 141"/>
              <a:gd name="T54" fmla="*/ 2147483647 w 142"/>
              <a:gd name="T55" fmla="*/ 2147483647 h 141"/>
              <a:gd name="T56" fmla="*/ 0 w 142"/>
              <a:gd name="T57" fmla="*/ 2147483647 h 141"/>
              <a:gd name="T58" fmla="*/ 2147483647 w 142"/>
              <a:gd name="T59" fmla="*/ 2147483647 h 141"/>
              <a:gd name="T60" fmla="*/ 2147483647 w 142"/>
              <a:gd name="T61" fmla="*/ 2147483647 h 141"/>
              <a:gd name="T62" fmla="*/ 2147483647 w 142"/>
              <a:gd name="T63" fmla="*/ 2147483647 h 141"/>
              <a:gd name="T64" fmla="*/ 2147483647 w 142"/>
              <a:gd name="T65" fmla="*/ 2147483647 h 141"/>
              <a:gd name="T66" fmla="*/ 2147483647 w 142"/>
              <a:gd name="T67" fmla="*/ 2147483647 h 141"/>
              <a:gd name="T68" fmla="*/ 2147483647 w 142"/>
              <a:gd name="T69" fmla="*/ 2147483647 h 141"/>
              <a:gd name="T70" fmla="*/ 2147483647 w 142"/>
              <a:gd name="T71" fmla="*/ 2147483647 h 141"/>
              <a:gd name="T72" fmla="*/ 2147483647 w 142"/>
              <a:gd name="T73" fmla="*/ 2147483647 h 141"/>
              <a:gd name="T74" fmla="*/ 2147483647 w 142"/>
              <a:gd name="T75" fmla="*/ 2147483647 h 141"/>
              <a:gd name="T76" fmla="*/ 2147483647 w 142"/>
              <a:gd name="T77" fmla="*/ 2147483647 h 141"/>
              <a:gd name="T78" fmla="*/ 2147483647 w 142"/>
              <a:gd name="T79" fmla="*/ 2147483647 h 141"/>
              <a:gd name="T80" fmla="*/ 2147483647 w 142"/>
              <a:gd name="T81" fmla="*/ 2147483647 h 141"/>
              <a:gd name="T82" fmla="*/ 2147483647 w 142"/>
              <a:gd name="T83" fmla="*/ 2147483647 h 141"/>
              <a:gd name="T84" fmla="*/ 2147483647 w 142"/>
              <a:gd name="T85" fmla="*/ 2147483647 h 141"/>
              <a:gd name="T86" fmla="*/ 2147483647 w 142"/>
              <a:gd name="T87" fmla="*/ 2147483647 h 141"/>
              <a:gd name="T88" fmla="*/ 2147483647 w 142"/>
              <a:gd name="T89" fmla="*/ 2147483647 h 141"/>
              <a:gd name="T90" fmla="*/ 2147483647 w 142"/>
              <a:gd name="T91" fmla="*/ 2147483647 h 141"/>
              <a:gd name="T92" fmla="*/ 2147483647 w 142"/>
              <a:gd name="T93" fmla="*/ 2147483647 h 141"/>
              <a:gd name="T94" fmla="*/ 2147483647 w 142"/>
              <a:gd name="T95" fmla="*/ 2147483647 h 141"/>
              <a:gd name="T96" fmla="*/ 2147483647 w 142"/>
              <a:gd name="T97" fmla="*/ 2147483647 h 141"/>
              <a:gd name="T98" fmla="*/ 2147483647 w 142"/>
              <a:gd name="T99" fmla="*/ 2147483647 h 141"/>
              <a:gd name="T100" fmla="*/ 2147483647 w 142"/>
              <a:gd name="T101" fmla="*/ 2147483647 h 141"/>
              <a:gd name="T102" fmla="*/ 2147483647 w 142"/>
              <a:gd name="T103" fmla="*/ 2147483647 h 141"/>
              <a:gd name="T104" fmla="*/ 2147483647 w 142"/>
              <a:gd name="T105" fmla="*/ 2147483647 h 141"/>
              <a:gd name="T106" fmla="*/ 2147483647 w 142"/>
              <a:gd name="T107" fmla="*/ 2147483647 h 141"/>
              <a:gd name="T108" fmla="*/ 2147483647 w 142"/>
              <a:gd name="T109" fmla="*/ 2147483647 h 141"/>
              <a:gd name="T110" fmla="*/ 2147483647 w 142"/>
              <a:gd name="T111" fmla="*/ 2147483647 h 141"/>
              <a:gd name="T112" fmla="*/ 2147483647 w 142"/>
              <a:gd name="T113" fmla="*/ 2147483647 h 141"/>
              <a:gd name="T114" fmla="*/ 2147483647 w 142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8"/>
                </a:lnTo>
                <a:lnTo>
                  <a:pt x="140" y="65"/>
                </a:lnTo>
                <a:lnTo>
                  <a:pt x="140" y="55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7"/>
                </a:lnTo>
                <a:lnTo>
                  <a:pt x="124" y="25"/>
                </a:lnTo>
                <a:lnTo>
                  <a:pt x="122" y="22"/>
                </a:lnTo>
                <a:lnTo>
                  <a:pt x="116" y="15"/>
                </a:lnTo>
                <a:lnTo>
                  <a:pt x="112" y="13"/>
                </a:lnTo>
                <a:lnTo>
                  <a:pt x="111" y="12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4" y="0"/>
                </a:lnTo>
                <a:lnTo>
                  <a:pt x="53" y="2"/>
                </a:lnTo>
                <a:lnTo>
                  <a:pt x="49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8" y="22"/>
                </a:lnTo>
                <a:lnTo>
                  <a:pt x="16" y="25"/>
                </a:lnTo>
                <a:lnTo>
                  <a:pt x="13" y="27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1" y="55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2"/>
                </a:lnTo>
                <a:lnTo>
                  <a:pt x="35" y="20"/>
                </a:lnTo>
                <a:lnTo>
                  <a:pt x="36" y="18"/>
                </a:lnTo>
                <a:lnTo>
                  <a:pt x="40" y="17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2"/>
                </a:lnTo>
                <a:lnTo>
                  <a:pt x="56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2"/>
                </a:lnTo>
                <a:lnTo>
                  <a:pt x="88" y="12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7"/>
                </a:lnTo>
                <a:lnTo>
                  <a:pt x="104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2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6" y="113"/>
                </a:lnTo>
                <a:lnTo>
                  <a:pt x="25" y="109"/>
                </a:lnTo>
                <a:lnTo>
                  <a:pt x="18" y="103"/>
                </a:lnTo>
                <a:lnTo>
                  <a:pt x="16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599" name="Oval 111"/>
          <p:cNvSpPr>
            <a:spLocks noChangeArrowheads="1"/>
          </p:cNvSpPr>
          <p:nvPr/>
        </p:nvSpPr>
        <p:spPr bwMode="auto">
          <a:xfrm>
            <a:off x="4552951" y="3289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00" name="Freeform 112"/>
          <p:cNvSpPr>
            <a:spLocks/>
          </p:cNvSpPr>
          <p:nvPr/>
        </p:nvSpPr>
        <p:spPr bwMode="auto">
          <a:xfrm>
            <a:off x="4545624" y="3281363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7" y="25"/>
                </a:lnTo>
                <a:lnTo>
                  <a:pt x="13" y="26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01" name="Oval 113"/>
          <p:cNvSpPr>
            <a:spLocks noChangeArrowheads="1"/>
          </p:cNvSpPr>
          <p:nvPr/>
        </p:nvSpPr>
        <p:spPr bwMode="auto">
          <a:xfrm>
            <a:off x="4904644" y="3289300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02" name="Freeform 114"/>
          <p:cNvSpPr>
            <a:spLocks/>
          </p:cNvSpPr>
          <p:nvPr/>
        </p:nvSpPr>
        <p:spPr bwMode="auto">
          <a:xfrm>
            <a:off x="4897315" y="3281363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0"/>
                </a:lnTo>
                <a:lnTo>
                  <a:pt x="71" y="140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6"/>
                </a:lnTo>
                <a:lnTo>
                  <a:pt x="122" y="25"/>
                </a:lnTo>
                <a:lnTo>
                  <a:pt x="121" y="21"/>
                </a:lnTo>
                <a:lnTo>
                  <a:pt x="114" y="15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5"/>
                </a:lnTo>
                <a:lnTo>
                  <a:pt x="21" y="16"/>
                </a:lnTo>
                <a:lnTo>
                  <a:pt x="20" y="20"/>
                </a:lnTo>
                <a:lnTo>
                  <a:pt x="16" y="21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1"/>
                </a:lnTo>
                <a:lnTo>
                  <a:pt x="86" y="11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6"/>
                </a:lnTo>
                <a:lnTo>
                  <a:pt x="102" y="18"/>
                </a:lnTo>
                <a:lnTo>
                  <a:pt x="104" y="20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3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03" name="Oval 115"/>
          <p:cNvSpPr>
            <a:spLocks noChangeArrowheads="1"/>
          </p:cNvSpPr>
          <p:nvPr/>
        </p:nvSpPr>
        <p:spPr bwMode="auto">
          <a:xfrm>
            <a:off x="5635869" y="2908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04" name="Freeform 116"/>
          <p:cNvSpPr>
            <a:spLocks/>
          </p:cNvSpPr>
          <p:nvPr/>
        </p:nvSpPr>
        <p:spPr bwMode="auto">
          <a:xfrm>
            <a:off x="5628543" y="2900366"/>
            <a:ext cx="209550" cy="223837"/>
          </a:xfrm>
          <a:custGeom>
            <a:avLst/>
            <a:gdLst>
              <a:gd name="T0" fmla="*/ 2147483647 w 143"/>
              <a:gd name="T1" fmla="*/ 2147483647 h 141"/>
              <a:gd name="T2" fmla="*/ 2147483647 w 143"/>
              <a:gd name="T3" fmla="*/ 2147483647 h 141"/>
              <a:gd name="T4" fmla="*/ 2147483647 w 143"/>
              <a:gd name="T5" fmla="*/ 2147483647 h 141"/>
              <a:gd name="T6" fmla="*/ 2147483647 w 143"/>
              <a:gd name="T7" fmla="*/ 2147483647 h 141"/>
              <a:gd name="T8" fmla="*/ 2147483647 w 143"/>
              <a:gd name="T9" fmla="*/ 2147483647 h 141"/>
              <a:gd name="T10" fmla="*/ 2147483647 w 143"/>
              <a:gd name="T11" fmla="*/ 2147483647 h 141"/>
              <a:gd name="T12" fmla="*/ 2147483647 w 143"/>
              <a:gd name="T13" fmla="*/ 2147483647 h 141"/>
              <a:gd name="T14" fmla="*/ 2147483647 w 143"/>
              <a:gd name="T15" fmla="*/ 2147483647 h 141"/>
              <a:gd name="T16" fmla="*/ 2147483647 w 143"/>
              <a:gd name="T17" fmla="*/ 2147483647 h 141"/>
              <a:gd name="T18" fmla="*/ 2147483647 w 143"/>
              <a:gd name="T19" fmla="*/ 2147483647 h 141"/>
              <a:gd name="T20" fmla="*/ 2147483647 w 143"/>
              <a:gd name="T21" fmla="*/ 2147483647 h 141"/>
              <a:gd name="T22" fmla="*/ 2147483647 w 143"/>
              <a:gd name="T23" fmla="*/ 2147483647 h 141"/>
              <a:gd name="T24" fmla="*/ 2147483647 w 143"/>
              <a:gd name="T25" fmla="*/ 2147483647 h 141"/>
              <a:gd name="T26" fmla="*/ 2147483647 w 143"/>
              <a:gd name="T27" fmla="*/ 2147483647 h 141"/>
              <a:gd name="T28" fmla="*/ 2147483647 w 143"/>
              <a:gd name="T29" fmla="*/ 2147483647 h 141"/>
              <a:gd name="T30" fmla="*/ 2147483647 w 143"/>
              <a:gd name="T31" fmla="*/ 2147483647 h 141"/>
              <a:gd name="T32" fmla="*/ 2147483647 w 143"/>
              <a:gd name="T33" fmla="*/ 2147483647 h 141"/>
              <a:gd name="T34" fmla="*/ 2147483647 w 143"/>
              <a:gd name="T35" fmla="*/ 2147483647 h 141"/>
              <a:gd name="T36" fmla="*/ 2147483647 w 143"/>
              <a:gd name="T37" fmla="*/ 2147483647 h 141"/>
              <a:gd name="T38" fmla="*/ 2147483647 w 143"/>
              <a:gd name="T39" fmla="*/ 2147483647 h 141"/>
              <a:gd name="T40" fmla="*/ 2147483647 w 143"/>
              <a:gd name="T41" fmla="*/ 2147483647 h 141"/>
              <a:gd name="T42" fmla="*/ 2147483647 w 143"/>
              <a:gd name="T43" fmla="*/ 2147483647 h 141"/>
              <a:gd name="T44" fmla="*/ 2147483647 w 143"/>
              <a:gd name="T45" fmla="*/ 2147483647 h 141"/>
              <a:gd name="T46" fmla="*/ 2147483647 w 143"/>
              <a:gd name="T47" fmla="*/ 2147483647 h 141"/>
              <a:gd name="T48" fmla="*/ 2147483647 w 143"/>
              <a:gd name="T49" fmla="*/ 2147483647 h 141"/>
              <a:gd name="T50" fmla="*/ 2147483647 w 143"/>
              <a:gd name="T51" fmla="*/ 2147483647 h 141"/>
              <a:gd name="T52" fmla="*/ 2147483647 w 143"/>
              <a:gd name="T53" fmla="*/ 2147483647 h 141"/>
              <a:gd name="T54" fmla="*/ 2147483647 w 143"/>
              <a:gd name="T55" fmla="*/ 2147483647 h 141"/>
              <a:gd name="T56" fmla="*/ 0 w 143"/>
              <a:gd name="T57" fmla="*/ 2147483647 h 141"/>
              <a:gd name="T58" fmla="*/ 2147483647 w 143"/>
              <a:gd name="T59" fmla="*/ 2147483647 h 141"/>
              <a:gd name="T60" fmla="*/ 2147483647 w 143"/>
              <a:gd name="T61" fmla="*/ 2147483647 h 141"/>
              <a:gd name="T62" fmla="*/ 2147483647 w 143"/>
              <a:gd name="T63" fmla="*/ 2147483647 h 141"/>
              <a:gd name="T64" fmla="*/ 2147483647 w 143"/>
              <a:gd name="T65" fmla="*/ 2147483647 h 141"/>
              <a:gd name="T66" fmla="*/ 2147483647 w 143"/>
              <a:gd name="T67" fmla="*/ 2147483647 h 141"/>
              <a:gd name="T68" fmla="*/ 2147483647 w 143"/>
              <a:gd name="T69" fmla="*/ 2147483647 h 141"/>
              <a:gd name="T70" fmla="*/ 2147483647 w 143"/>
              <a:gd name="T71" fmla="*/ 2147483647 h 141"/>
              <a:gd name="T72" fmla="*/ 2147483647 w 143"/>
              <a:gd name="T73" fmla="*/ 2147483647 h 141"/>
              <a:gd name="T74" fmla="*/ 2147483647 w 143"/>
              <a:gd name="T75" fmla="*/ 2147483647 h 141"/>
              <a:gd name="T76" fmla="*/ 2147483647 w 143"/>
              <a:gd name="T77" fmla="*/ 2147483647 h 141"/>
              <a:gd name="T78" fmla="*/ 2147483647 w 143"/>
              <a:gd name="T79" fmla="*/ 2147483647 h 141"/>
              <a:gd name="T80" fmla="*/ 2147483647 w 143"/>
              <a:gd name="T81" fmla="*/ 2147483647 h 141"/>
              <a:gd name="T82" fmla="*/ 2147483647 w 143"/>
              <a:gd name="T83" fmla="*/ 2147483647 h 141"/>
              <a:gd name="T84" fmla="*/ 2147483647 w 143"/>
              <a:gd name="T85" fmla="*/ 2147483647 h 141"/>
              <a:gd name="T86" fmla="*/ 2147483647 w 143"/>
              <a:gd name="T87" fmla="*/ 2147483647 h 141"/>
              <a:gd name="T88" fmla="*/ 2147483647 w 143"/>
              <a:gd name="T89" fmla="*/ 2147483647 h 141"/>
              <a:gd name="T90" fmla="*/ 2147483647 w 143"/>
              <a:gd name="T91" fmla="*/ 2147483647 h 141"/>
              <a:gd name="T92" fmla="*/ 2147483647 w 143"/>
              <a:gd name="T93" fmla="*/ 2147483647 h 141"/>
              <a:gd name="T94" fmla="*/ 2147483647 w 143"/>
              <a:gd name="T95" fmla="*/ 2147483647 h 141"/>
              <a:gd name="T96" fmla="*/ 2147483647 w 143"/>
              <a:gd name="T97" fmla="*/ 2147483647 h 141"/>
              <a:gd name="T98" fmla="*/ 2147483647 w 143"/>
              <a:gd name="T99" fmla="*/ 2147483647 h 141"/>
              <a:gd name="T100" fmla="*/ 2147483647 w 143"/>
              <a:gd name="T101" fmla="*/ 2147483647 h 141"/>
              <a:gd name="T102" fmla="*/ 2147483647 w 143"/>
              <a:gd name="T103" fmla="*/ 2147483647 h 141"/>
              <a:gd name="T104" fmla="*/ 2147483647 w 143"/>
              <a:gd name="T105" fmla="*/ 2147483647 h 141"/>
              <a:gd name="T106" fmla="*/ 2147483647 w 143"/>
              <a:gd name="T107" fmla="*/ 2147483647 h 141"/>
              <a:gd name="T108" fmla="*/ 2147483647 w 143"/>
              <a:gd name="T109" fmla="*/ 2147483647 h 141"/>
              <a:gd name="T110" fmla="*/ 2147483647 w 143"/>
              <a:gd name="T111" fmla="*/ 2147483647 h 141"/>
              <a:gd name="T112" fmla="*/ 2147483647 w 143"/>
              <a:gd name="T113" fmla="*/ 2147483647 h 141"/>
              <a:gd name="T114" fmla="*/ 2147483647 w 143"/>
              <a:gd name="T115" fmla="*/ 2147483647 h 1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1">
                <a:moveTo>
                  <a:pt x="0" y="70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1"/>
                </a:lnTo>
                <a:lnTo>
                  <a:pt x="73" y="141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8"/>
                </a:lnTo>
                <a:lnTo>
                  <a:pt x="141" y="65"/>
                </a:lnTo>
                <a:lnTo>
                  <a:pt x="141" y="55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5"/>
                </a:lnTo>
                <a:lnTo>
                  <a:pt x="129" y="28"/>
                </a:lnTo>
                <a:lnTo>
                  <a:pt x="128" y="27"/>
                </a:lnTo>
                <a:lnTo>
                  <a:pt x="124" y="25"/>
                </a:lnTo>
                <a:lnTo>
                  <a:pt x="123" y="22"/>
                </a:lnTo>
                <a:lnTo>
                  <a:pt x="116" y="15"/>
                </a:lnTo>
                <a:lnTo>
                  <a:pt x="113" y="13"/>
                </a:lnTo>
                <a:lnTo>
                  <a:pt x="111" y="12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2"/>
                </a:lnTo>
                <a:lnTo>
                  <a:pt x="28" y="13"/>
                </a:lnTo>
                <a:lnTo>
                  <a:pt x="25" y="15"/>
                </a:lnTo>
                <a:lnTo>
                  <a:pt x="19" y="22"/>
                </a:lnTo>
                <a:lnTo>
                  <a:pt x="17" y="25"/>
                </a:lnTo>
                <a:lnTo>
                  <a:pt x="14" y="27"/>
                </a:lnTo>
                <a:lnTo>
                  <a:pt x="12" y="28"/>
                </a:lnTo>
                <a:lnTo>
                  <a:pt x="9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5"/>
                </a:lnTo>
                <a:lnTo>
                  <a:pt x="0" y="70"/>
                </a:lnTo>
                <a:lnTo>
                  <a:pt x="10" y="70"/>
                </a:lnTo>
                <a:lnTo>
                  <a:pt x="10" y="58"/>
                </a:lnTo>
                <a:lnTo>
                  <a:pt x="12" y="55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9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2"/>
                </a:lnTo>
                <a:lnTo>
                  <a:pt x="35" y="20"/>
                </a:lnTo>
                <a:lnTo>
                  <a:pt x="37" y="18"/>
                </a:lnTo>
                <a:lnTo>
                  <a:pt x="40" y="17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2"/>
                </a:lnTo>
                <a:lnTo>
                  <a:pt x="57" y="12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2"/>
                </a:lnTo>
                <a:lnTo>
                  <a:pt x="88" y="12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7"/>
                </a:lnTo>
                <a:lnTo>
                  <a:pt x="105" y="18"/>
                </a:lnTo>
                <a:lnTo>
                  <a:pt x="106" y="20"/>
                </a:lnTo>
                <a:lnTo>
                  <a:pt x="109" y="22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5"/>
                </a:lnTo>
                <a:lnTo>
                  <a:pt x="131" y="58"/>
                </a:lnTo>
                <a:lnTo>
                  <a:pt x="131" y="65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8"/>
                </a:lnTo>
                <a:lnTo>
                  <a:pt x="124" y="99"/>
                </a:lnTo>
                <a:lnTo>
                  <a:pt x="123" y="103"/>
                </a:lnTo>
                <a:lnTo>
                  <a:pt x="116" y="109"/>
                </a:lnTo>
                <a:lnTo>
                  <a:pt x="114" y="113"/>
                </a:lnTo>
                <a:lnTo>
                  <a:pt x="111" y="114"/>
                </a:lnTo>
                <a:lnTo>
                  <a:pt x="105" y="121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1"/>
                </a:lnTo>
                <a:lnTo>
                  <a:pt x="30" y="114"/>
                </a:lnTo>
                <a:lnTo>
                  <a:pt x="27" y="113"/>
                </a:lnTo>
                <a:lnTo>
                  <a:pt x="25" y="109"/>
                </a:lnTo>
                <a:lnTo>
                  <a:pt x="19" y="103"/>
                </a:lnTo>
                <a:lnTo>
                  <a:pt x="17" y="99"/>
                </a:lnTo>
                <a:lnTo>
                  <a:pt x="15" y="98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05" name="Oval 117"/>
          <p:cNvSpPr>
            <a:spLocks noChangeArrowheads="1"/>
          </p:cNvSpPr>
          <p:nvPr/>
        </p:nvSpPr>
        <p:spPr bwMode="auto">
          <a:xfrm>
            <a:off x="5694486" y="2971803"/>
            <a:ext cx="80597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06" name="Freeform 118"/>
          <p:cNvSpPr>
            <a:spLocks/>
          </p:cNvSpPr>
          <p:nvPr/>
        </p:nvSpPr>
        <p:spPr bwMode="auto">
          <a:xfrm>
            <a:off x="5687160" y="2963866"/>
            <a:ext cx="89388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2147483647 w 61"/>
              <a:gd name="T11" fmla="*/ 2147483647 h 61"/>
              <a:gd name="T12" fmla="*/ 2147483647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2147483647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2147483647 w 61"/>
              <a:gd name="T25" fmla="*/ 2147483647 h 61"/>
              <a:gd name="T26" fmla="*/ 2147483647 w 61"/>
              <a:gd name="T27" fmla="*/ 2147483647 h 61"/>
              <a:gd name="T28" fmla="*/ 2147483647 w 61"/>
              <a:gd name="T29" fmla="*/ 2147483647 h 61"/>
              <a:gd name="T30" fmla="*/ 2147483647 w 61"/>
              <a:gd name="T31" fmla="*/ 2147483647 h 61"/>
              <a:gd name="T32" fmla="*/ 2147483647 w 61"/>
              <a:gd name="T33" fmla="*/ 2147483647 h 61"/>
              <a:gd name="T34" fmla="*/ 2147483647 w 61"/>
              <a:gd name="T35" fmla="*/ 2147483647 h 61"/>
              <a:gd name="T36" fmla="*/ 2147483647 w 61"/>
              <a:gd name="T37" fmla="*/ 2147483647 h 61"/>
              <a:gd name="T38" fmla="*/ 2147483647 w 61"/>
              <a:gd name="T39" fmla="*/ 2147483647 h 61"/>
              <a:gd name="T40" fmla="*/ 2147483647 w 61"/>
              <a:gd name="T41" fmla="*/ 2147483647 h 61"/>
              <a:gd name="T42" fmla="*/ 2147483647 w 61"/>
              <a:gd name="T43" fmla="*/ 2147483647 h 61"/>
              <a:gd name="T44" fmla="*/ 2147483647 w 61"/>
              <a:gd name="T45" fmla="*/ 2147483647 h 61"/>
              <a:gd name="T46" fmla="*/ 2147483647 w 61"/>
              <a:gd name="T47" fmla="*/ 2147483647 h 61"/>
              <a:gd name="T48" fmla="*/ 0 w 61"/>
              <a:gd name="T49" fmla="*/ 2147483647 h 61"/>
              <a:gd name="T50" fmla="*/ 2147483647 w 61"/>
              <a:gd name="T51" fmla="*/ 2147483647 h 61"/>
              <a:gd name="T52" fmla="*/ 2147483647 w 61"/>
              <a:gd name="T53" fmla="*/ 2147483647 h 61"/>
              <a:gd name="T54" fmla="*/ 2147483647 w 61"/>
              <a:gd name="T55" fmla="*/ 2147483647 h 61"/>
              <a:gd name="T56" fmla="*/ 2147483647 w 61"/>
              <a:gd name="T57" fmla="*/ 2147483647 h 61"/>
              <a:gd name="T58" fmla="*/ 2147483647 w 61"/>
              <a:gd name="T59" fmla="*/ 2147483647 h 61"/>
              <a:gd name="T60" fmla="*/ 2147483647 w 61"/>
              <a:gd name="T61" fmla="*/ 2147483647 h 61"/>
              <a:gd name="T62" fmla="*/ 2147483647 w 61"/>
              <a:gd name="T63" fmla="*/ 2147483647 h 61"/>
              <a:gd name="T64" fmla="*/ 2147483647 w 61"/>
              <a:gd name="T65" fmla="*/ 2147483647 h 61"/>
              <a:gd name="T66" fmla="*/ 2147483647 w 61"/>
              <a:gd name="T67" fmla="*/ 2147483647 h 61"/>
              <a:gd name="T68" fmla="*/ 2147483647 w 61"/>
              <a:gd name="T69" fmla="*/ 2147483647 h 61"/>
              <a:gd name="T70" fmla="*/ 2147483647 w 61"/>
              <a:gd name="T71" fmla="*/ 2147483647 h 61"/>
              <a:gd name="T72" fmla="*/ 2147483647 w 61"/>
              <a:gd name="T73" fmla="*/ 2147483647 h 61"/>
              <a:gd name="T74" fmla="*/ 2147483647 w 61"/>
              <a:gd name="T75" fmla="*/ 2147483647 h 61"/>
              <a:gd name="T76" fmla="*/ 2147483647 w 61"/>
              <a:gd name="T77" fmla="*/ 2147483647 h 61"/>
              <a:gd name="T78" fmla="*/ 2147483647 w 61"/>
              <a:gd name="T79" fmla="*/ 2147483647 h 61"/>
              <a:gd name="T80" fmla="*/ 2147483647 w 61"/>
              <a:gd name="T81" fmla="*/ 2147483647 h 61"/>
              <a:gd name="T82" fmla="*/ 2147483647 w 61"/>
              <a:gd name="T83" fmla="*/ 2147483647 h 61"/>
              <a:gd name="T84" fmla="*/ 2147483647 w 61"/>
              <a:gd name="T85" fmla="*/ 2147483647 h 61"/>
              <a:gd name="T86" fmla="*/ 2147483647 w 61"/>
              <a:gd name="T87" fmla="*/ 2147483647 h 61"/>
              <a:gd name="T88" fmla="*/ 2147483647 w 61"/>
              <a:gd name="T89" fmla="*/ 2147483647 h 61"/>
              <a:gd name="T90" fmla="*/ 2147483647 w 61"/>
              <a:gd name="T91" fmla="*/ 2147483647 h 61"/>
              <a:gd name="T92" fmla="*/ 2147483647 w 61"/>
              <a:gd name="T93" fmla="*/ 2147483647 h 61"/>
              <a:gd name="T94" fmla="*/ 2147483647 w 61"/>
              <a:gd name="T95" fmla="*/ 2147483647 h 61"/>
              <a:gd name="T96" fmla="*/ 2147483647 w 61"/>
              <a:gd name="T97" fmla="*/ 2147483647 h 61"/>
              <a:gd name="T98" fmla="*/ 2147483647 w 61"/>
              <a:gd name="T99" fmla="*/ 2147483647 h 61"/>
              <a:gd name="T100" fmla="*/ 2147483647 w 61"/>
              <a:gd name="T101" fmla="*/ 2147483647 h 61"/>
              <a:gd name="T102" fmla="*/ 0 w 61"/>
              <a:gd name="T103" fmla="*/ 2147483647 h 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1" h="61">
                <a:moveTo>
                  <a:pt x="0" y="31"/>
                </a:moveTo>
                <a:lnTo>
                  <a:pt x="0" y="41"/>
                </a:lnTo>
                <a:lnTo>
                  <a:pt x="2" y="43"/>
                </a:lnTo>
                <a:lnTo>
                  <a:pt x="2" y="44"/>
                </a:lnTo>
                <a:lnTo>
                  <a:pt x="3" y="46"/>
                </a:lnTo>
                <a:lnTo>
                  <a:pt x="5" y="49"/>
                </a:lnTo>
                <a:lnTo>
                  <a:pt x="7" y="49"/>
                </a:lnTo>
                <a:lnTo>
                  <a:pt x="7" y="51"/>
                </a:lnTo>
                <a:lnTo>
                  <a:pt x="8" y="51"/>
                </a:lnTo>
                <a:lnTo>
                  <a:pt x="8" y="53"/>
                </a:lnTo>
                <a:lnTo>
                  <a:pt x="10" y="53"/>
                </a:lnTo>
                <a:lnTo>
                  <a:pt x="10" y="54"/>
                </a:lnTo>
                <a:lnTo>
                  <a:pt x="12" y="54"/>
                </a:lnTo>
                <a:lnTo>
                  <a:pt x="12" y="56"/>
                </a:lnTo>
                <a:lnTo>
                  <a:pt x="15" y="58"/>
                </a:lnTo>
                <a:lnTo>
                  <a:pt x="17" y="59"/>
                </a:lnTo>
                <a:lnTo>
                  <a:pt x="18" y="59"/>
                </a:lnTo>
                <a:lnTo>
                  <a:pt x="20" y="61"/>
                </a:lnTo>
                <a:lnTo>
                  <a:pt x="28" y="61"/>
                </a:lnTo>
                <a:lnTo>
                  <a:pt x="36" y="58"/>
                </a:lnTo>
                <a:lnTo>
                  <a:pt x="35" y="59"/>
                </a:lnTo>
                <a:lnTo>
                  <a:pt x="41" y="61"/>
                </a:lnTo>
                <a:lnTo>
                  <a:pt x="43" y="59"/>
                </a:lnTo>
                <a:lnTo>
                  <a:pt x="45" y="59"/>
                </a:lnTo>
                <a:lnTo>
                  <a:pt x="46" y="58"/>
                </a:lnTo>
                <a:lnTo>
                  <a:pt x="50" y="56"/>
                </a:lnTo>
                <a:lnTo>
                  <a:pt x="50" y="54"/>
                </a:lnTo>
                <a:lnTo>
                  <a:pt x="51" y="54"/>
                </a:lnTo>
                <a:lnTo>
                  <a:pt x="51" y="53"/>
                </a:lnTo>
                <a:lnTo>
                  <a:pt x="53" y="53"/>
                </a:lnTo>
                <a:lnTo>
                  <a:pt x="53" y="51"/>
                </a:lnTo>
                <a:lnTo>
                  <a:pt x="55" y="51"/>
                </a:lnTo>
                <a:lnTo>
                  <a:pt x="55" y="49"/>
                </a:lnTo>
                <a:lnTo>
                  <a:pt x="56" y="49"/>
                </a:lnTo>
                <a:lnTo>
                  <a:pt x="58" y="46"/>
                </a:lnTo>
                <a:lnTo>
                  <a:pt x="60" y="44"/>
                </a:lnTo>
                <a:lnTo>
                  <a:pt x="60" y="43"/>
                </a:lnTo>
                <a:lnTo>
                  <a:pt x="61" y="41"/>
                </a:lnTo>
                <a:lnTo>
                  <a:pt x="60" y="34"/>
                </a:lnTo>
                <a:lnTo>
                  <a:pt x="58" y="36"/>
                </a:lnTo>
                <a:lnTo>
                  <a:pt x="61" y="28"/>
                </a:lnTo>
                <a:lnTo>
                  <a:pt x="61" y="20"/>
                </a:lnTo>
                <a:lnTo>
                  <a:pt x="60" y="18"/>
                </a:lnTo>
                <a:lnTo>
                  <a:pt x="60" y="16"/>
                </a:lnTo>
                <a:lnTo>
                  <a:pt x="58" y="15"/>
                </a:lnTo>
                <a:lnTo>
                  <a:pt x="56" y="11"/>
                </a:lnTo>
                <a:lnTo>
                  <a:pt x="55" y="11"/>
                </a:lnTo>
                <a:lnTo>
                  <a:pt x="55" y="10"/>
                </a:lnTo>
                <a:lnTo>
                  <a:pt x="53" y="10"/>
                </a:lnTo>
                <a:lnTo>
                  <a:pt x="53" y="8"/>
                </a:lnTo>
                <a:lnTo>
                  <a:pt x="51" y="8"/>
                </a:lnTo>
                <a:lnTo>
                  <a:pt x="51" y="6"/>
                </a:lnTo>
                <a:lnTo>
                  <a:pt x="50" y="6"/>
                </a:lnTo>
                <a:lnTo>
                  <a:pt x="50" y="5"/>
                </a:lnTo>
                <a:lnTo>
                  <a:pt x="46" y="3"/>
                </a:lnTo>
                <a:lnTo>
                  <a:pt x="45" y="1"/>
                </a:lnTo>
                <a:lnTo>
                  <a:pt x="43" y="1"/>
                </a:lnTo>
                <a:lnTo>
                  <a:pt x="41" y="0"/>
                </a:lnTo>
                <a:lnTo>
                  <a:pt x="20" y="0"/>
                </a:lnTo>
                <a:lnTo>
                  <a:pt x="18" y="1"/>
                </a:lnTo>
                <a:lnTo>
                  <a:pt x="17" y="1"/>
                </a:lnTo>
                <a:lnTo>
                  <a:pt x="15" y="3"/>
                </a:lnTo>
                <a:lnTo>
                  <a:pt x="12" y="5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8" y="8"/>
                </a:lnTo>
                <a:lnTo>
                  <a:pt x="8" y="10"/>
                </a:lnTo>
                <a:lnTo>
                  <a:pt x="7" y="10"/>
                </a:lnTo>
                <a:lnTo>
                  <a:pt x="7" y="11"/>
                </a:lnTo>
                <a:lnTo>
                  <a:pt x="5" y="11"/>
                </a:lnTo>
                <a:lnTo>
                  <a:pt x="3" y="15"/>
                </a:lnTo>
                <a:lnTo>
                  <a:pt x="2" y="16"/>
                </a:lnTo>
                <a:lnTo>
                  <a:pt x="2" y="18"/>
                </a:lnTo>
                <a:lnTo>
                  <a:pt x="0" y="20"/>
                </a:lnTo>
                <a:lnTo>
                  <a:pt x="0" y="31"/>
                </a:lnTo>
                <a:lnTo>
                  <a:pt x="10" y="31"/>
                </a:lnTo>
                <a:lnTo>
                  <a:pt x="10" y="23"/>
                </a:lnTo>
                <a:lnTo>
                  <a:pt x="12" y="21"/>
                </a:lnTo>
                <a:lnTo>
                  <a:pt x="12" y="20"/>
                </a:lnTo>
                <a:lnTo>
                  <a:pt x="13" y="18"/>
                </a:lnTo>
                <a:lnTo>
                  <a:pt x="12" y="18"/>
                </a:lnTo>
                <a:lnTo>
                  <a:pt x="13" y="18"/>
                </a:lnTo>
                <a:lnTo>
                  <a:pt x="13" y="16"/>
                </a:lnTo>
                <a:lnTo>
                  <a:pt x="15" y="16"/>
                </a:lnTo>
                <a:lnTo>
                  <a:pt x="15" y="15"/>
                </a:lnTo>
                <a:lnTo>
                  <a:pt x="17" y="15"/>
                </a:lnTo>
                <a:lnTo>
                  <a:pt x="17" y="13"/>
                </a:lnTo>
                <a:lnTo>
                  <a:pt x="18" y="13"/>
                </a:lnTo>
                <a:lnTo>
                  <a:pt x="18" y="11"/>
                </a:lnTo>
                <a:lnTo>
                  <a:pt x="18" y="13"/>
                </a:lnTo>
                <a:lnTo>
                  <a:pt x="20" y="11"/>
                </a:lnTo>
                <a:lnTo>
                  <a:pt x="22" y="11"/>
                </a:lnTo>
                <a:lnTo>
                  <a:pt x="23" y="10"/>
                </a:lnTo>
                <a:lnTo>
                  <a:pt x="31" y="10"/>
                </a:lnTo>
                <a:lnTo>
                  <a:pt x="38" y="10"/>
                </a:lnTo>
                <a:lnTo>
                  <a:pt x="40" y="11"/>
                </a:lnTo>
                <a:lnTo>
                  <a:pt x="41" y="11"/>
                </a:lnTo>
                <a:lnTo>
                  <a:pt x="43" y="13"/>
                </a:lnTo>
                <a:lnTo>
                  <a:pt x="43" y="11"/>
                </a:lnTo>
                <a:lnTo>
                  <a:pt x="43" y="13"/>
                </a:lnTo>
                <a:lnTo>
                  <a:pt x="45" y="13"/>
                </a:lnTo>
                <a:lnTo>
                  <a:pt x="45" y="15"/>
                </a:lnTo>
                <a:lnTo>
                  <a:pt x="46" y="15"/>
                </a:lnTo>
                <a:lnTo>
                  <a:pt x="46" y="16"/>
                </a:lnTo>
                <a:lnTo>
                  <a:pt x="48" y="16"/>
                </a:lnTo>
                <a:lnTo>
                  <a:pt x="48" y="18"/>
                </a:lnTo>
                <a:lnTo>
                  <a:pt x="50" y="18"/>
                </a:lnTo>
                <a:lnTo>
                  <a:pt x="48" y="18"/>
                </a:lnTo>
                <a:lnTo>
                  <a:pt x="50" y="20"/>
                </a:lnTo>
                <a:lnTo>
                  <a:pt x="50" y="21"/>
                </a:lnTo>
                <a:lnTo>
                  <a:pt x="51" y="23"/>
                </a:lnTo>
                <a:lnTo>
                  <a:pt x="51" y="31"/>
                </a:lnTo>
                <a:lnTo>
                  <a:pt x="55" y="34"/>
                </a:lnTo>
                <a:lnTo>
                  <a:pt x="58" y="26"/>
                </a:lnTo>
                <a:lnTo>
                  <a:pt x="53" y="28"/>
                </a:lnTo>
                <a:lnTo>
                  <a:pt x="51" y="38"/>
                </a:lnTo>
                <a:lnTo>
                  <a:pt x="50" y="39"/>
                </a:lnTo>
                <a:lnTo>
                  <a:pt x="50" y="41"/>
                </a:lnTo>
                <a:lnTo>
                  <a:pt x="48" y="43"/>
                </a:lnTo>
                <a:lnTo>
                  <a:pt x="50" y="43"/>
                </a:lnTo>
                <a:lnTo>
                  <a:pt x="48" y="43"/>
                </a:lnTo>
                <a:lnTo>
                  <a:pt x="48" y="44"/>
                </a:lnTo>
                <a:lnTo>
                  <a:pt x="46" y="44"/>
                </a:lnTo>
                <a:lnTo>
                  <a:pt x="46" y="46"/>
                </a:lnTo>
                <a:lnTo>
                  <a:pt x="45" y="46"/>
                </a:lnTo>
                <a:lnTo>
                  <a:pt x="45" y="48"/>
                </a:lnTo>
                <a:lnTo>
                  <a:pt x="43" y="48"/>
                </a:lnTo>
                <a:lnTo>
                  <a:pt x="43" y="49"/>
                </a:lnTo>
                <a:lnTo>
                  <a:pt x="43" y="48"/>
                </a:lnTo>
                <a:lnTo>
                  <a:pt x="41" y="49"/>
                </a:lnTo>
                <a:lnTo>
                  <a:pt x="40" y="49"/>
                </a:lnTo>
                <a:lnTo>
                  <a:pt x="38" y="51"/>
                </a:lnTo>
                <a:lnTo>
                  <a:pt x="28" y="53"/>
                </a:lnTo>
                <a:lnTo>
                  <a:pt x="26" y="58"/>
                </a:lnTo>
                <a:lnTo>
                  <a:pt x="35" y="54"/>
                </a:lnTo>
                <a:lnTo>
                  <a:pt x="31" y="51"/>
                </a:lnTo>
                <a:lnTo>
                  <a:pt x="23" y="51"/>
                </a:lnTo>
                <a:lnTo>
                  <a:pt x="22" y="49"/>
                </a:lnTo>
                <a:lnTo>
                  <a:pt x="20" y="49"/>
                </a:lnTo>
                <a:lnTo>
                  <a:pt x="18" y="48"/>
                </a:lnTo>
                <a:lnTo>
                  <a:pt x="18" y="49"/>
                </a:lnTo>
                <a:lnTo>
                  <a:pt x="18" y="48"/>
                </a:lnTo>
                <a:lnTo>
                  <a:pt x="17" y="48"/>
                </a:lnTo>
                <a:lnTo>
                  <a:pt x="17" y="46"/>
                </a:lnTo>
                <a:lnTo>
                  <a:pt x="15" y="46"/>
                </a:lnTo>
                <a:lnTo>
                  <a:pt x="15" y="44"/>
                </a:lnTo>
                <a:lnTo>
                  <a:pt x="13" y="44"/>
                </a:lnTo>
                <a:lnTo>
                  <a:pt x="13" y="43"/>
                </a:lnTo>
                <a:lnTo>
                  <a:pt x="12" y="43"/>
                </a:lnTo>
                <a:lnTo>
                  <a:pt x="13" y="43"/>
                </a:lnTo>
                <a:lnTo>
                  <a:pt x="12" y="41"/>
                </a:lnTo>
                <a:lnTo>
                  <a:pt x="12" y="39"/>
                </a:lnTo>
                <a:lnTo>
                  <a:pt x="10" y="38"/>
                </a:lnTo>
                <a:lnTo>
                  <a:pt x="1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07" name="Oval 119"/>
          <p:cNvSpPr>
            <a:spLocks noChangeArrowheads="1"/>
          </p:cNvSpPr>
          <p:nvPr/>
        </p:nvSpPr>
        <p:spPr bwMode="auto">
          <a:xfrm>
            <a:off x="5282712" y="3289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08" name="Freeform 120"/>
          <p:cNvSpPr>
            <a:spLocks/>
          </p:cNvSpPr>
          <p:nvPr/>
        </p:nvSpPr>
        <p:spPr bwMode="auto">
          <a:xfrm>
            <a:off x="5275386" y="3281363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8"/>
                </a:lnTo>
                <a:lnTo>
                  <a:pt x="140" y="64"/>
                </a:lnTo>
                <a:lnTo>
                  <a:pt x="140" y="54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2" y="13"/>
                </a:lnTo>
                <a:lnTo>
                  <a:pt x="111" y="11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4" y="0"/>
                </a:lnTo>
                <a:lnTo>
                  <a:pt x="53" y="2"/>
                </a:lnTo>
                <a:lnTo>
                  <a:pt x="49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6" y="25"/>
                </a:lnTo>
                <a:lnTo>
                  <a:pt x="13" y="26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3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09" name="Oval 121"/>
          <p:cNvSpPr>
            <a:spLocks noChangeArrowheads="1"/>
          </p:cNvSpPr>
          <p:nvPr/>
        </p:nvSpPr>
        <p:spPr bwMode="auto">
          <a:xfrm>
            <a:off x="5341329" y="3352803"/>
            <a:ext cx="79131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10" name="Freeform 122"/>
          <p:cNvSpPr>
            <a:spLocks/>
          </p:cNvSpPr>
          <p:nvPr/>
        </p:nvSpPr>
        <p:spPr bwMode="auto">
          <a:xfrm>
            <a:off x="5334001" y="3344866"/>
            <a:ext cx="89389" cy="96837"/>
          </a:xfrm>
          <a:custGeom>
            <a:avLst/>
            <a:gdLst>
              <a:gd name="T0" fmla="*/ 2147483647 w 61"/>
              <a:gd name="T1" fmla="*/ 2147483647 h 61"/>
              <a:gd name="T2" fmla="*/ 2147483647 w 61"/>
              <a:gd name="T3" fmla="*/ 2147483647 h 61"/>
              <a:gd name="T4" fmla="*/ 2147483647 w 61"/>
              <a:gd name="T5" fmla="*/ 2147483647 h 61"/>
              <a:gd name="T6" fmla="*/ 2147483647 w 61"/>
              <a:gd name="T7" fmla="*/ 2147483647 h 61"/>
              <a:gd name="T8" fmla="*/ 2147483647 w 61"/>
              <a:gd name="T9" fmla="*/ 2147483647 h 61"/>
              <a:gd name="T10" fmla="*/ 2147483647 w 61"/>
              <a:gd name="T11" fmla="*/ 2147483647 h 61"/>
              <a:gd name="T12" fmla="*/ 2147483647 w 61"/>
              <a:gd name="T13" fmla="*/ 2147483647 h 61"/>
              <a:gd name="T14" fmla="*/ 2147483647 w 61"/>
              <a:gd name="T15" fmla="*/ 2147483647 h 61"/>
              <a:gd name="T16" fmla="*/ 2147483647 w 61"/>
              <a:gd name="T17" fmla="*/ 2147483647 h 61"/>
              <a:gd name="T18" fmla="*/ 2147483647 w 61"/>
              <a:gd name="T19" fmla="*/ 2147483647 h 61"/>
              <a:gd name="T20" fmla="*/ 2147483647 w 61"/>
              <a:gd name="T21" fmla="*/ 2147483647 h 61"/>
              <a:gd name="T22" fmla="*/ 2147483647 w 61"/>
              <a:gd name="T23" fmla="*/ 2147483647 h 61"/>
              <a:gd name="T24" fmla="*/ 2147483647 w 61"/>
              <a:gd name="T25" fmla="*/ 2147483647 h 61"/>
              <a:gd name="T26" fmla="*/ 2147483647 w 61"/>
              <a:gd name="T27" fmla="*/ 2147483647 h 61"/>
              <a:gd name="T28" fmla="*/ 2147483647 w 61"/>
              <a:gd name="T29" fmla="*/ 2147483647 h 61"/>
              <a:gd name="T30" fmla="*/ 2147483647 w 61"/>
              <a:gd name="T31" fmla="*/ 2147483647 h 61"/>
              <a:gd name="T32" fmla="*/ 2147483647 w 61"/>
              <a:gd name="T33" fmla="*/ 2147483647 h 61"/>
              <a:gd name="T34" fmla="*/ 2147483647 w 61"/>
              <a:gd name="T35" fmla="*/ 2147483647 h 61"/>
              <a:gd name="T36" fmla="*/ 2147483647 w 61"/>
              <a:gd name="T37" fmla="*/ 2147483647 h 61"/>
              <a:gd name="T38" fmla="*/ 2147483647 w 61"/>
              <a:gd name="T39" fmla="*/ 2147483647 h 61"/>
              <a:gd name="T40" fmla="*/ 2147483647 w 61"/>
              <a:gd name="T41" fmla="*/ 2147483647 h 61"/>
              <a:gd name="T42" fmla="*/ 2147483647 w 61"/>
              <a:gd name="T43" fmla="*/ 2147483647 h 61"/>
              <a:gd name="T44" fmla="*/ 2147483647 w 61"/>
              <a:gd name="T45" fmla="*/ 2147483647 h 61"/>
              <a:gd name="T46" fmla="*/ 2147483647 w 61"/>
              <a:gd name="T47" fmla="*/ 2147483647 h 61"/>
              <a:gd name="T48" fmla="*/ 0 w 61"/>
              <a:gd name="T49" fmla="*/ 2147483647 h 61"/>
              <a:gd name="T50" fmla="*/ 2147483647 w 61"/>
              <a:gd name="T51" fmla="*/ 2147483647 h 61"/>
              <a:gd name="T52" fmla="*/ 2147483647 w 61"/>
              <a:gd name="T53" fmla="*/ 2147483647 h 61"/>
              <a:gd name="T54" fmla="*/ 2147483647 w 61"/>
              <a:gd name="T55" fmla="*/ 2147483647 h 61"/>
              <a:gd name="T56" fmla="*/ 2147483647 w 61"/>
              <a:gd name="T57" fmla="*/ 2147483647 h 61"/>
              <a:gd name="T58" fmla="*/ 2147483647 w 61"/>
              <a:gd name="T59" fmla="*/ 2147483647 h 61"/>
              <a:gd name="T60" fmla="*/ 2147483647 w 61"/>
              <a:gd name="T61" fmla="*/ 2147483647 h 61"/>
              <a:gd name="T62" fmla="*/ 2147483647 w 61"/>
              <a:gd name="T63" fmla="*/ 2147483647 h 61"/>
              <a:gd name="T64" fmla="*/ 2147483647 w 61"/>
              <a:gd name="T65" fmla="*/ 2147483647 h 61"/>
              <a:gd name="T66" fmla="*/ 2147483647 w 61"/>
              <a:gd name="T67" fmla="*/ 2147483647 h 61"/>
              <a:gd name="T68" fmla="*/ 2147483647 w 61"/>
              <a:gd name="T69" fmla="*/ 2147483647 h 61"/>
              <a:gd name="T70" fmla="*/ 2147483647 w 61"/>
              <a:gd name="T71" fmla="*/ 2147483647 h 61"/>
              <a:gd name="T72" fmla="*/ 2147483647 w 61"/>
              <a:gd name="T73" fmla="*/ 2147483647 h 61"/>
              <a:gd name="T74" fmla="*/ 2147483647 w 61"/>
              <a:gd name="T75" fmla="*/ 2147483647 h 61"/>
              <a:gd name="T76" fmla="*/ 2147483647 w 61"/>
              <a:gd name="T77" fmla="*/ 2147483647 h 61"/>
              <a:gd name="T78" fmla="*/ 2147483647 w 61"/>
              <a:gd name="T79" fmla="*/ 2147483647 h 61"/>
              <a:gd name="T80" fmla="*/ 2147483647 w 61"/>
              <a:gd name="T81" fmla="*/ 2147483647 h 61"/>
              <a:gd name="T82" fmla="*/ 2147483647 w 61"/>
              <a:gd name="T83" fmla="*/ 2147483647 h 61"/>
              <a:gd name="T84" fmla="*/ 2147483647 w 61"/>
              <a:gd name="T85" fmla="*/ 2147483647 h 61"/>
              <a:gd name="T86" fmla="*/ 2147483647 w 61"/>
              <a:gd name="T87" fmla="*/ 2147483647 h 61"/>
              <a:gd name="T88" fmla="*/ 2147483647 w 61"/>
              <a:gd name="T89" fmla="*/ 2147483647 h 61"/>
              <a:gd name="T90" fmla="*/ 2147483647 w 61"/>
              <a:gd name="T91" fmla="*/ 2147483647 h 61"/>
              <a:gd name="T92" fmla="*/ 2147483647 w 61"/>
              <a:gd name="T93" fmla="*/ 2147483647 h 61"/>
              <a:gd name="T94" fmla="*/ 2147483647 w 61"/>
              <a:gd name="T95" fmla="*/ 2147483647 h 61"/>
              <a:gd name="T96" fmla="*/ 2147483647 w 61"/>
              <a:gd name="T97" fmla="*/ 2147483647 h 61"/>
              <a:gd name="T98" fmla="*/ 2147483647 w 61"/>
              <a:gd name="T99" fmla="*/ 2147483647 h 61"/>
              <a:gd name="T100" fmla="*/ 2147483647 w 61"/>
              <a:gd name="T101" fmla="*/ 2147483647 h 61"/>
              <a:gd name="T102" fmla="*/ 0 w 61"/>
              <a:gd name="T103" fmla="*/ 2147483647 h 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1" h="61">
                <a:moveTo>
                  <a:pt x="0" y="31"/>
                </a:moveTo>
                <a:lnTo>
                  <a:pt x="0" y="41"/>
                </a:lnTo>
                <a:lnTo>
                  <a:pt x="1" y="43"/>
                </a:lnTo>
                <a:lnTo>
                  <a:pt x="1" y="44"/>
                </a:lnTo>
                <a:lnTo>
                  <a:pt x="3" y="46"/>
                </a:lnTo>
                <a:lnTo>
                  <a:pt x="5" y="49"/>
                </a:lnTo>
                <a:lnTo>
                  <a:pt x="6" y="49"/>
                </a:lnTo>
                <a:lnTo>
                  <a:pt x="6" y="51"/>
                </a:lnTo>
                <a:lnTo>
                  <a:pt x="8" y="51"/>
                </a:lnTo>
                <a:lnTo>
                  <a:pt x="8" y="53"/>
                </a:lnTo>
                <a:lnTo>
                  <a:pt x="9" y="53"/>
                </a:lnTo>
                <a:lnTo>
                  <a:pt x="9" y="54"/>
                </a:lnTo>
                <a:lnTo>
                  <a:pt x="11" y="54"/>
                </a:lnTo>
                <a:lnTo>
                  <a:pt x="11" y="56"/>
                </a:lnTo>
                <a:lnTo>
                  <a:pt x="14" y="57"/>
                </a:lnTo>
                <a:lnTo>
                  <a:pt x="16" y="59"/>
                </a:lnTo>
                <a:lnTo>
                  <a:pt x="18" y="59"/>
                </a:lnTo>
                <a:lnTo>
                  <a:pt x="19" y="61"/>
                </a:lnTo>
                <a:lnTo>
                  <a:pt x="28" y="61"/>
                </a:lnTo>
                <a:lnTo>
                  <a:pt x="36" y="57"/>
                </a:lnTo>
                <a:lnTo>
                  <a:pt x="34" y="59"/>
                </a:lnTo>
                <a:lnTo>
                  <a:pt x="41" y="61"/>
                </a:lnTo>
                <a:lnTo>
                  <a:pt x="43" y="59"/>
                </a:lnTo>
                <a:lnTo>
                  <a:pt x="44" y="59"/>
                </a:lnTo>
                <a:lnTo>
                  <a:pt x="46" y="57"/>
                </a:lnTo>
                <a:lnTo>
                  <a:pt x="49" y="56"/>
                </a:lnTo>
                <a:lnTo>
                  <a:pt x="49" y="54"/>
                </a:lnTo>
                <a:lnTo>
                  <a:pt x="51" y="54"/>
                </a:lnTo>
                <a:lnTo>
                  <a:pt x="51" y="53"/>
                </a:lnTo>
                <a:lnTo>
                  <a:pt x="52" y="53"/>
                </a:lnTo>
                <a:lnTo>
                  <a:pt x="52" y="51"/>
                </a:lnTo>
                <a:lnTo>
                  <a:pt x="54" y="51"/>
                </a:lnTo>
                <a:lnTo>
                  <a:pt x="54" y="49"/>
                </a:lnTo>
                <a:lnTo>
                  <a:pt x="56" y="49"/>
                </a:lnTo>
                <a:lnTo>
                  <a:pt x="57" y="46"/>
                </a:lnTo>
                <a:lnTo>
                  <a:pt x="59" y="44"/>
                </a:lnTo>
                <a:lnTo>
                  <a:pt x="59" y="43"/>
                </a:lnTo>
                <a:lnTo>
                  <a:pt x="61" y="41"/>
                </a:lnTo>
                <a:lnTo>
                  <a:pt x="59" y="34"/>
                </a:lnTo>
                <a:lnTo>
                  <a:pt x="57" y="36"/>
                </a:lnTo>
                <a:lnTo>
                  <a:pt x="61" y="28"/>
                </a:lnTo>
                <a:lnTo>
                  <a:pt x="61" y="19"/>
                </a:lnTo>
                <a:lnTo>
                  <a:pt x="59" y="18"/>
                </a:lnTo>
                <a:lnTo>
                  <a:pt x="59" y="16"/>
                </a:lnTo>
                <a:lnTo>
                  <a:pt x="57" y="14"/>
                </a:lnTo>
                <a:lnTo>
                  <a:pt x="56" y="11"/>
                </a:lnTo>
                <a:lnTo>
                  <a:pt x="54" y="11"/>
                </a:lnTo>
                <a:lnTo>
                  <a:pt x="54" y="9"/>
                </a:lnTo>
                <a:lnTo>
                  <a:pt x="52" y="9"/>
                </a:lnTo>
                <a:lnTo>
                  <a:pt x="52" y="8"/>
                </a:lnTo>
                <a:lnTo>
                  <a:pt x="51" y="8"/>
                </a:lnTo>
                <a:lnTo>
                  <a:pt x="51" y="6"/>
                </a:lnTo>
                <a:lnTo>
                  <a:pt x="49" y="6"/>
                </a:lnTo>
                <a:lnTo>
                  <a:pt x="49" y="5"/>
                </a:lnTo>
                <a:lnTo>
                  <a:pt x="46" y="3"/>
                </a:lnTo>
                <a:lnTo>
                  <a:pt x="44" y="1"/>
                </a:lnTo>
                <a:lnTo>
                  <a:pt x="43" y="1"/>
                </a:lnTo>
                <a:lnTo>
                  <a:pt x="41" y="0"/>
                </a:lnTo>
                <a:lnTo>
                  <a:pt x="19" y="0"/>
                </a:lnTo>
                <a:lnTo>
                  <a:pt x="18" y="1"/>
                </a:lnTo>
                <a:lnTo>
                  <a:pt x="16" y="1"/>
                </a:lnTo>
                <a:lnTo>
                  <a:pt x="14" y="3"/>
                </a:lnTo>
                <a:lnTo>
                  <a:pt x="11" y="5"/>
                </a:lnTo>
                <a:lnTo>
                  <a:pt x="11" y="6"/>
                </a:lnTo>
                <a:lnTo>
                  <a:pt x="9" y="6"/>
                </a:lnTo>
                <a:lnTo>
                  <a:pt x="9" y="8"/>
                </a:lnTo>
                <a:lnTo>
                  <a:pt x="8" y="8"/>
                </a:lnTo>
                <a:lnTo>
                  <a:pt x="8" y="9"/>
                </a:lnTo>
                <a:lnTo>
                  <a:pt x="6" y="9"/>
                </a:lnTo>
                <a:lnTo>
                  <a:pt x="6" y="11"/>
                </a:lnTo>
                <a:lnTo>
                  <a:pt x="5" y="11"/>
                </a:lnTo>
                <a:lnTo>
                  <a:pt x="3" y="14"/>
                </a:lnTo>
                <a:lnTo>
                  <a:pt x="1" y="16"/>
                </a:lnTo>
                <a:lnTo>
                  <a:pt x="1" y="18"/>
                </a:lnTo>
                <a:lnTo>
                  <a:pt x="0" y="19"/>
                </a:lnTo>
                <a:lnTo>
                  <a:pt x="0" y="31"/>
                </a:lnTo>
                <a:lnTo>
                  <a:pt x="9" y="31"/>
                </a:lnTo>
                <a:lnTo>
                  <a:pt x="9" y="23"/>
                </a:lnTo>
                <a:lnTo>
                  <a:pt x="11" y="21"/>
                </a:lnTo>
                <a:lnTo>
                  <a:pt x="11" y="19"/>
                </a:lnTo>
                <a:lnTo>
                  <a:pt x="13" y="18"/>
                </a:lnTo>
                <a:lnTo>
                  <a:pt x="11" y="18"/>
                </a:lnTo>
                <a:lnTo>
                  <a:pt x="13" y="18"/>
                </a:lnTo>
                <a:lnTo>
                  <a:pt x="13" y="16"/>
                </a:lnTo>
                <a:lnTo>
                  <a:pt x="14" y="16"/>
                </a:lnTo>
                <a:lnTo>
                  <a:pt x="14" y="14"/>
                </a:lnTo>
                <a:lnTo>
                  <a:pt x="16" y="14"/>
                </a:lnTo>
                <a:lnTo>
                  <a:pt x="16" y="13"/>
                </a:lnTo>
                <a:lnTo>
                  <a:pt x="18" y="13"/>
                </a:lnTo>
                <a:lnTo>
                  <a:pt x="18" y="11"/>
                </a:lnTo>
                <a:lnTo>
                  <a:pt x="18" y="13"/>
                </a:lnTo>
                <a:lnTo>
                  <a:pt x="19" y="11"/>
                </a:lnTo>
                <a:lnTo>
                  <a:pt x="21" y="11"/>
                </a:lnTo>
                <a:lnTo>
                  <a:pt x="23" y="9"/>
                </a:lnTo>
                <a:lnTo>
                  <a:pt x="31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3" y="13"/>
                </a:lnTo>
                <a:lnTo>
                  <a:pt x="43" y="11"/>
                </a:lnTo>
                <a:lnTo>
                  <a:pt x="43" y="13"/>
                </a:lnTo>
                <a:lnTo>
                  <a:pt x="44" y="13"/>
                </a:lnTo>
                <a:lnTo>
                  <a:pt x="44" y="14"/>
                </a:lnTo>
                <a:lnTo>
                  <a:pt x="46" y="14"/>
                </a:lnTo>
                <a:lnTo>
                  <a:pt x="46" y="16"/>
                </a:lnTo>
                <a:lnTo>
                  <a:pt x="48" y="16"/>
                </a:lnTo>
                <a:lnTo>
                  <a:pt x="48" y="18"/>
                </a:lnTo>
                <a:lnTo>
                  <a:pt x="49" y="18"/>
                </a:lnTo>
                <a:lnTo>
                  <a:pt x="48" y="18"/>
                </a:lnTo>
                <a:lnTo>
                  <a:pt x="49" y="19"/>
                </a:lnTo>
                <a:lnTo>
                  <a:pt x="49" y="21"/>
                </a:lnTo>
                <a:lnTo>
                  <a:pt x="51" y="23"/>
                </a:lnTo>
                <a:lnTo>
                  <a:pt x="51" y="31"/>
                </a:lnTo>
                <a:lnTo>
                  <a:pt x="54" y="34"/>
                </a:lnTo>
                <a:lnTo>
                  <a:pt x="57" y="26"/>
                </a:lnTo>
                <a:lnTo>
                  <a:pt x="52" y="28"/>
                </a:lnTo>
                <a:lnTo>
                  <a:pt x="51" y="38"/>
                </a:lnTo>
                <a:lnTo>
                  <a:pt x="49" y="39"/>
                </a:lnTo>
                <a:lnTo>
                  <a:pt x="49" y="41"/>
                </a:lnTo>
                <a:lnTo>
                  <a:pt x="48" y="43"/>
                </a:lnTo>
                <a:lnTo>
                  <a:pt x="49" y="43"/>
                </a:lnTo>
                <a:lnTo>
                  <a:pt x="48" y="43"/>
                </a:lnTo>
                <a:lnTo>
                  <a:pt x="48" y="44"/>
                </a:lnTo>
                <a:lnTo>
                  <a:pt x="46" y="44"/>
                </a:lnTo>
                <a:lnTo>
                  <a:pt x="46" y="46"/>
                </a:lnTo>
                <a:lnTo>
                  <a:pt x="44" y="46"/>
                </a:lnTo>
                <a:lnTo>
                  <a:pt x="44" y="48"/>
                </a:lnTo>
                <a:lnTo>
                  <a:pt x="43" y="48"/>
                </a:lnTo>
                <a:lnTo>
                  <a:pt x="43" y="49"/>
                </a:lnTo>
                <a:lnTo>
                  <a:pt x="43" y="48"/>
                </a:lnTo>
                <a:lnTo>
                  <a:pt x="41" y="49"/>
                </a:lnTo>
                <a:lnTo>
                  <a:pt x="39" y="49"/>
                </a:lnTo>
                <a:lnTo>
                  <a:pt x="38" y="51"/>
                </a:lnTo>
                <a:lnTo>
                  <a:pt x="28" y="53"/>
                </a:lnTo>
                <a:lnTo>
                  <a:pt x="26" y="57"/>
                </a:lnTo>
                <a:lnTo>
                  <a:pt x="34" y="54"/>
                </a:lnTo>
                <a:lnTo>
                  <a:pt x="31" y="51"/>
                </a:lnTo>
                <a:lnTo>
                  <a:pt x="23" y="51"/>
                </a:lnTo>
                <a:lnTo>
                  <a:pt x="21" y="49"/>
                </a:lnTo>
                <a:lnTo>
                  <a:pt x="19" y="49"/>
                </a:lnTo>
                <a:lnTo>
                  <a:pt x="18" y="48"/>
                </a:lnTo>
                <a:lnTo>
                  <a:pt x="18" y="49"/>
                </a:lnTo>
                <a:lnTo>
                  <a:pt x="18" y="48"/>
                </a:lnTo>
                <a:lnTo>
                  <a:pt x="16" y="48"/>
                </a:lnTo>
                <a:lnTo>
                  <a:pt x="16" y="46"/>
                </a:lnTo>
                <a:lnTo>
                  <a:pt x="14" y="46"/>
                </a:lnTo>
                <a:lnTo>
                  <a:pt x="14" y="44"/>
                </a:lnTo>
                <a:lnTo>
                  <a:pt x="13" y="44"/>
                </a:lnTo>
                <a:lnTo>
                  <a:pt x="13" y="43"/>
                </a:lnTo>
                <a:lnTo>
                  <a:pt x="11" y="43"/>
                </a:lnTo>
                <a:lnTo>
                  <a:pt x="13" y="43"/>
                </a:lnTo>
                <a:lnTo>
                  <a:pt x="11" y="41"/>
                </a:lnTo>
                <a:lnTo>
                  <a:pt x="11" y="39"/>
                </a:lnTo>
                <a:lnTo>
                  <a:pt x="9" y="38"/>
                </a:lnTo>
                <a:lnTo>
                  <a:pt x="9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11" name="Oval 123"/>
          <p:cNvSpPr>
            <a:spLocks noChangeArrowheads="1"/>
          </p:cNvSpPr>
          <p:nvPr/>
        </p:nvSpPr>
        <p:spPr bwMode="auto">
          <a:xfrm>
            <a:off x="5635869" y="3289300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12" name="Freeform 124"/>
          <p:cNvSpPr>
            <a:spLocks/>
          </p:cNvSpPr>
          <p:nvPr/>
        </p:nvSpPr>
        <p:spPr bwMode="auto">
          <a:xfrm>
            <a:off x="5628543" y="3281363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5"/>
                </a:lnTo>
                <a:lnTo>
                  <a:pt x="129" y="28"/>
                </a:lnTo>
                <a:lnTo>
                  <a:pt x="128" y="26"/>
                </a:lnTo>
                <a:lnTo>
                  <a:pt x="124" y="25"/>
                </a:lnTo>
                <a:lnTo>
                  <a:pt x="123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9" y="21"/>
                </a:lnTo>
                <a:lnTo>
                  <a:pt x="17" y="25"/>
                </a:lnTo>
                <a:lnTo>
                  <a:pt x="14" y="26"/>
                </a:lnTo>
                <a:lnTo>
                  <a:pt x="12" y="28"/>
                </a:lnTo>
                <a:lnTo>
                  <a:pt x="9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9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20"/>
                </a:lnTo>
                <a:lnTo>
                  <a:pt x="37" y="18"/>
                </a:lnTo>
                <a:lnTo>
                  <a:pt x="40" y="16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1"/>
                </a:lnTo>
                <a:lnTo>
                  <a:pt x="57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1"/>
                </a:lnTo>
                <a:lnTo>
                  <a:pt x="88" y="11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6"/>
                </a:lnTo>
                <a:lnTo>
                  <a:pt x="105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3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1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1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3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13" name="Oval 125"/>
          <p:cNvSpPr>
            <a:spLocks noChangeArrowheads="1"/>
          </p:cNvSpPr>
          <p:nvPr/>
        </p:nvSpPr>
        <p:spPr bwMode="auto">
          <a:xfrm>
            <a:off x="4552951" y="36623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14" name="Freeform 126"/>
          <p:cNvSpPr>
            <a:spLocks/>
          </p:cNvSpPr>
          <p:nvPr/>
        </p:nvSpPr>
        <p:spPr bwMode="auto">
          <a:xfrm>
            <a:off x="4545624" y="36544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7" y="25"/>
                </a:lnTo>
                <a:lnTo>
                  <a:pt x="13" y="26"/>
                </a:lnTo>
                <a:lnTo>
                  <a:pt x="12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15" name="Oval 127"/>
          <p:cNvSpPr>
            <a:spLocks noChangeArrowheads="1"/>
          </p:cNvSpPr>
          <p:nvPr/>
        </p:nvSpPr>
        <p:spPr bwMode="auto">
          <a:xfrm>
            <a:off x="5282712" y="36623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16" name="Freeform 128"/>
          <p:cNvSpPr>
            <a:spLocks/>
          </p:cNvSpPr>
          <p:nvPr/>
        </p:nvSpPr>
        <p:spPr bwMode="auto">
          <a:xfrm>
            <a:off x="5275386" y="36544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0"/>
                </a:lnTo>
                <a:lnTo>
                  <a:pt x="107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8"/>
                </a:lnTo>
                <a:lnTo>
                  <a:pt x="140" y="64"/>
                </a:lnTo>
                <a:lnTo>
                  <a:pt x="140" y="54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2" y="13"/>
                </a:lnTo>
                <a:lnTo>
                  <a:pt x="111" y="11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4" y="0"/>
                </a:lnTo>
                <a:lnTo>
                  <a:pt x="53" y="1"/>
                </a:lnTo>
                <a:lnTo>
                  <a:pt x="49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6" y="25"/>
                </a:lnTo>
                <a:lnTo>
                  <a:pt x="13" y="26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17" name="Oval 129"/>
          <p:cNvSpPr>
            <a:spLocks noChangeArrowheads="1"/>
          </p:cNvSpPr>
          <p:nvPr/>
        </p:nvSpPr>
        <p:spPr bwMode="auto">
          <a:xfrm>
            <a:off x="5635869" y="36623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18" name="Freeform 130"/>
          <p:cNvSpPr>
            <a:spLocks/>
          </p:cNvSpPr>
          <p:nvPr/>
        </p:nvSpPr>
        <p:spPr bwMode="auto">
          <a:xfrm>
            <a:off x="5628543" y="3654425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8" y="120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4"/>
                </a:lnTo>
                <a:lnTo>
                  <a:pt x="129" y="28"/>
                </a:lnTo>
                <a:lnTo>
                  <a:pt x="128" y="26"/>
                </a:lnTo>
                <a:lnTo>
                  <a:pt x="124" y="25"/>
                </a:lnTo>
                <a:lnTo>
                  <a:pt x="123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9" y="21"/>
                </a:lnTo>
                <a:lnTo>
                  <a:pt x="17" y="25"/>
                </a:lnTo>
                <a:lnTo>
                  <a:pt x="14" y="26"/>
                </a:lnTo>
                <a:lnTo>
                  <a:pt x="12" y="28"/>
                </a:lnTo>
                <a:lnTo>
                  <a:pt x="9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9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20"/>
                </a:lnTo>
                <a:lnTo>
                  <a:pt x="37" y="18"/>
                </a:lnTo>
                <a:lnTo>
                  <a:pt x="40" y="16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1"/>
                </a:lnTo>
                <a:lnTo>
                  <a:pt x="57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1"/>
                </a:lnTo>
                <a:lnTo>
                  <a:pt x="88" y="11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6"/>
                </a:lnTo>
                <a:lnTo>
                  <a:pt x="105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0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19" name="Oval 131"/>
          <p:cNvSpPr>
            <a:spLocks noChangeArrowheads="1"/>
          </p:cNvSpPr>
          <p:nvPr/>
        </p:nvSpPr>
        <p:spPr bwMode="auto">
          <a:xfrm>
            <a:off x="4552951" y="40560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20" name="Freeform 132"/>
          <p:cNvSpPr>
            <a:spLocks/>
          </p:cNvSpPr>
          <p:nvPr/>
        </p:nvSpPr>
        <p:spPr bwMode="auto">
          <a:xfrm>
            <a:off x="4545624" y="40481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2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7" y="25"/>
                </a:lnTo>
                <a:lnTo>
                  <a:pt x="13" y="26"/>
                </a:lnTo>
                <a:lnTo>
                  <a:pt x="12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21" name="Oval 133"/>
          <p:cNvSpPr>
            <a:spLocks noChangeArrowheads="1"/>
          </p:cNvSpPr>
          <p:nvPr/>
        </p:nvSpPr>
        <p:spPr bwMode="auto">
          <a:xfrm>
            <a:off x="4904644" y="4056063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22" name="Freeform 134"/>
          <p:cNvSpPr>
            <a:spLocks/>
          </p:cNvSpPr>
          <p:nvPr/>
        </p:nvSpPr>
        <p:spPr bwMode="auto">
          <a:xfrm>
            <a:off x="4897315" y="4048125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1"/>
                </a:lnTo>
                <a:lnTo>
                  <a:pt x="25" y="122"/>
                </a:lnTo>
                <a:lnTo>
                  <a:pt x="26" y="126"/>
                </a:lnTo>
                <a:lnTo>
                  <a:pt x="28" y="127"/>
                </a:lnTo>
                <a:lnTo>
                  <a:pt x="35" y="131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0"/>
                </a:lnTo>
                <a:lnTo>
                  <a:pt x="71" y="140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1"/>
                </a:lnTo>
                <a:lnTo>
                  <a:pt x="106" y="129"/>
                </a:lnTo>
                <a:lnTo>
                  <a:pt x="109" y="127"/>
                </a:lnTo>
                <a:lnTo>
                  <a:pt x="116" y="121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5"/>
                </a:lnTo>
                <a:lnTo>
                  <a:pt x="127" y="28"/>
                </a:lnTo>
                <a:lnTo>
                  <a:pt x="126" y="26"/>
                </a:lnTo>
                <a:lnTo>
                  <a:pt x="122" y="25"/>
                </a:lnTo>
                <a:lnTo>
                  <a:pt x="121" y="21"/>
                </a:lnTo>
                <a:lnTo>
                  <a:pt x="114" y="15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2"/>
                </a:lnTo>
                <a:lnTo>
                  <a:pt x="86" y="2"/>
                </a:lnTo>
                <a:lnTo>
                  <a:pt x="84" y="0"/>
                </a:lnTo>
                <a:lnTo>
                  <a:pt x="54" y="0"/>
                </a:lnTo>
                <a:lnTo>
                  <a:pt x="51" y="2"/>
                </a:lnTo>
                <a:lnTo>
                  <a:pt x="48" y="2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5"/>
                </a:lnTo>
                <a:lnTo>
                  <a:pt x="21" y="16"/>
                </a:lnTo>
                <a:lnTo>
                  <a:pt x="20" y="20"/>
                </a:lnTo>
                <a:lnTo>
                  <a:pt x="16" y="21"/>
                </a:lnTo>
                <a:lnTo>
                  <a:pt x="15" y="25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1"/>
                </a:lnTo>
                <a:lnTo>
                  <a:pt x="86" y="11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6"/>
                </a:lnTo>
                <a:lnTo>
                  <a:pt x="102" y="18"/>
                </a:lnTo>
                <a:lnTo>
                  <a:pt x="104" y="20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5"/>
                </a:lnTo>
                <a:lnTo>
                  <a:pt x="124" y="41"/>
                </a:lnTo>
                <a:lnTo>
                  <a:pt x="124" y="45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3"/>
                </a:lnTo>
                <a:lnTo>
                  <a:pt x="127" y="86"/>
                </a:lnTo>
                <a:lnTo>
                  <a:pt x="124" y="92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1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1"/>
                </a:lnTo>
                <a:lnTo>
                  <a:pt x="71" y="131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1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23" name="Oval 135"/>
          <p:cNvSpPr>
            <a:spLocks noChangeArrowheads="1"/>
          </p:cNvSpPr>
          <p:nvPr/>
        </p:nvSpPr>
        <p:spPr bwMode="auto">
          <a:xfrm>
            <a:off x="5282712" y="40560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24" name="Freeform 136"/>
          <p:cNvSpPr>
            <a:spLocks/>
          </p:cNvSpPr>
          <p:nvPr/>
        </p:nvSpPr>
        <p:spPr bwMode="auto">
          <a:xfrm>
            <a:off x="5275386" y="4048125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8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1"/>
                </a:lnTo>
                <a:lnTo>
                  <a:pt x="107" y="129"/>
                </a:lnTo>
                <a:lnTo>
                  <a:pt x="111" y="127"/>
                </a:lnTo>
                <a:lnTo>
                  <a:pt x="117" y="121"/>
                </a:lnTo>
                <a:lnTo>
                  <a:pt x="121" y="119"/>
                </a:lnTo>
                <a:lnTo>
                  <a:pt x="122" y="116"/>
                </a:lnTo>
                <a:lnTo>
                  <a:pt x="129" y="109"/>
                </a:lnTo>
                <a:lnTo>
                  <a:pt x="131" y="106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8"/>
                </a:lnTo>
                <a:lnTo>
                  <a:pt x="140" y="64"/>
                </a:lnTo>
                <a:lnTo>
                  <a:pt x="140" y="54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5"/>
                </a:lnTo>
                <a:lnTo>
                  <a:pt x="129" y="28"/>
                </a:lnTo>
                <a:lnTo>
                  <a:pt x="127" y="26"/>
                </a:lnTo>
                <a:lnTo>
                  <a:pt x="124" y="25"/>
                </a:lnTo>
                <a:lnTo>
                  <a:pt x="122" y="21"/>
                </a:lnTo>
                <a:lnTo>
                  <a:pt x="116" y="15"/>
                </a:lnTo>
                <a:lnTo>
                  <a:pt x="112" y="13"/>
                </a:lnTo>
                <a:lnTo>
                  <a:pt x="111" y="11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4" y="0"/>
                </a:lnTo>
                <a:lnTo>
                  <a:pt x="53" y="2"/>
                </a:lnTo>
                <a:lnTo>
                  <a:pt x="49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6" y="25"/>
                </a:lnTo>
                <a:lnTo>
                  <a:pt x="13" y="26"/>
                </a:lnTo>
                <a:lnTo>
                  <a:pt x="11" y="28"/>
                </a:lnTo>
                <a:lnTo>
                  <a:pt x="8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5"/>
                </a:lnTo>
                <a:lnTo>
                  <a:pt x="15" y="41"/>
                </a:lnTo>
                <a:lnTo>
                  <a:pt x="18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20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1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1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25" name="Oval 137"/>
          <p:cNvSpPr>
            <a:spLocks noChangeArrowheads="1"/>
          </p:cNvSpPr>
          <p:nvPr/>
        </p:nvSpPr>
        <p:spPr bwMode="auto">
          <a:xfrm>
            <a:off x="5635869" y="4056063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26" name="Freeform 138"/>
          <p:cNvSpPr>
            <a:spLocks/>
          </p:cNvSpPr>
          <p:nvPr/>
        </p:nvSpPr>
        <p:spPr bwMode="auto">
          <a:xfrm>
            <a:off x="5628543" y="4048125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6"/>
                </a:lnTo>
                <a:lnTo>
                  <a:pt x="12" y="109"/>
                </a:lnTo>
                <a:lnTo>
                  <a:pt x="19" y="116"/>
                </a:lnTo>
                <a:lnTo>
                  <a:pt x="20" y="119"/>
                </a:lnTo>
                <a:lnTo>
                  <a:pt x="23" y="121"/>
                </a:lnTo>
                <a:lnTo>
                  <a:pt x="30" y="127"/>
                </a:lnTo>
                <a:lnTo>
                  <a:pt x="33" y="129"/>
                </a:lnTo>
                <a:lnTo>
                  <a:pt x="35" y="131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1"/>
                </a:lnTo>
                <a:lnTo>
                  <a:pt x="108" y="129"/>
                </a:lnTo>
                <a:lnTo>
                  <a:pt x="111" y="127"/>
                </a:lnTo>
                <a:lnTo>
                  <a:pt x="118" y="121"/>
                </a:lnTo>
                <a:lnTo>
                  <a:pt x="121" y="119"/>
                </a:lnTo>
                <a:lnTo>
                  <a:pt x="123" y="116"/>
                </a:lnTo>
                <a:lnTo>
                  <a:pt x="129" y="109"/>
                </a:lnTo>
                <a:lnTo>
                  <a:pt x="131" y="106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8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5"/>
                </a:lnTo>
                <a:lnTo>
                  <a:pt x="129" y="28"/>
                </a:lnTo>
                <a:lnTo>
                  <a:pt x="128" y="26"/>
                </a:lnTo>
                <a:lnTo>
                  <a:pt x="124" y="25"/>
                </a:lnTo>
                <a:lnTo>
                  <a:pt x="123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2"/>
                </a:lnTo>
                <a:lnTo>
                  <a:pt x="88" y="2"/>
                </a:lnTo>
                <a:lnTo>
                  <a:pt x="86" y="0"/>
                </a:lnTo>
                <a:lnTo>
                  <a:pt x="55" y="0"/>
                </a:lnTo>
                <a:lnTo>
                  <a:pt x="53" y="2"/>
                </a:lnTo>
                <a:lnTo>
                  <a:pt x="50" y="2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9" y="21"/>
                </a:lnTo>
                <a:lnTo>
                  <a:pt x="17" y="25"/>
                </a:lnTo>
                <a:lnTo>
                  <a:pt x="14" y="26"/>
                </a:lnTo>
                <a:lnTo>
                  <a:pt x="12" y="28"/>
                </a:lnTo>
                <a:lnTo>
                  <a:pt x="9" y="35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5"/>
                </a:lnTo>
                <a:lnTo>
                  <a:pt x="15" y="41"/>
                </a:lnTo>
                <a:lnTo>
                  <a:pt x="19" y="35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20"/>
                </a:lnTo>
                <a:lnTo>
                  <a:pt x="37" y="18"/>
                </a:lnTo>
                <a:lnTo>
                  <a:pt x="40" y="16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1"/>
                </a:lnTo>
                <a:lnTo>
                  <a:pt x="57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1"/>
                </a:lnTo>
                <a:lnTo>
                  <a:pt x="88" y="11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6"/>
                </a:lnTo>
                <a:lnTo>
                  <a:pt x="105" y="18"/>
                </a:lnTo>
                <a:lnTo>
                  <a:pt x="106" y="20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5"/>
                </a:lnTo>
                <a:lnTo>
                  <a:pt x="126" y="41"/>
                </a:lnTo>
                <a:lnTo>
                  <a:pt x="126" y="45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3" y="71"/>
                </a:lnTo>
                <a:lnTo>
                  <a:pt x="133" y="68"/>
                </a:lnTo>
                <a:lnTo>
                  <a:pt x="131" y="71"/>
                </a:lnTo>
                <a:lnTo>
                  <a:pt x="131" y="81"/>
                </a:lnTo>
                <a:lnTo>
                  <a:pt x="129" y="83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1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1"/>
                </a:lnTo>
                <a:lnTo>
                  <a:pt x="73" y="131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1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3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27" name="Oval 139"/>
          <p:cNvSpPr>
            <a:spLocks noChangeArrowheads="1"/>
          </p:cNvSpPr>
          <p:nvPr/>
        </p:nvSpPr>
        <p:spPr bwMode="auto">
          <a:xfrm>
            <a:off x="4904644" y="3662363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28" name="Freeform 140"/>
          <p:cNvSpPr>
            <a:spLocks/>
          </p:cNvSpPr>
          <p:nvPr/>
        </p:nvSpPr>
        <p:spPr bwMode="auto">
          <a:xfrm>
            <a:off x="4897315" y="3654425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6"/>
                </a:lnTo>
                <a:lnTo>
                  <a:pt x="11" y="109"/>
                </a:lnTo>
                <a:lnTo>
                  <a:pt x="13" y="111"/>
                </a:lnTo>
                <a:lnTo>
                  <a:pt x="15" y="114"/>
                </a:lnTo>
                <a:lnTo>
                  <a:pt x="21" y="120"/>
                </a:lnTo>
                <a:lnTo>
                  <a:pt x="25" y="122"/>
                </a:lnTo>
                <a:lnTo>
                  <a:pt x="26" y="125"/>
                </a:lnTo>
                <a:lnTo>
                  <a:pt x="28" y="127"/>
                </a:lnTo>
                <a:lnTo>
                  <a:pt x="35" y="130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0"/>
                </a:lnTo>
                <a:lnTo>
                  <a:pt x="71" y="140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0"/>
                </a:lnTo>
                <a:lnTo>
                  <a:pt x="106" y="129"/>
                </a:lnTo>
                <a:lnTo>
                  <a:pt x="109" y="127"/>
                </a:lnTo>
                <a:lnTo>
                  <a:pt x="116" y="120"/>
                </a:lnTo>
                <a:lnTo>
                  <a:pt x="119" y="119"/>
                </a:lnTo>
                <a:lnTo>
                  <a:pt x="121" y="116"/>
                </a:lnTo>
                <a:lnTo>
                  <a:pt x="127" y="109"/>
                </a:lnTo>
                <a:lnTo>
                  <a:pt x="129" y="106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8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4"/>
                </a:lnTo>
                <a:lnTo>
                  <a:pt x="127" y="28"/>
                </a:lnTo>
                <a:lnTo>
                  <a:pt x="126" y="26"/>
                </a:lnTo>
                <a:lnTo>
                  <a:pt x="122" y="25"/>
                </a:lnTo>
                <a:lnTo>
                  <a:pt x="121" y="21"/>
                </a:lnTo>
                <a:lnTo>
                  <a:pt x="114" y="15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1"/>
                </a:lnTo>
                <a:lnTo>
                  <a:pt x="86" y="1"/>
                </a:lnTo>
                <a:lnTo>
                  <a:pt x="84" y="0"/>
                </a:lnTo>
                <a:lnTo>
                  <a:pt x="54" y="0"/>
                </a:lnTo>
                <a:lnTo>
                  <a:pt x="51" y="1"/>
                </a:lnTo>
                <a:lnTo>
                  <a:pt x="48" y="1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5"/>
                </a:lnTo>
                <a:lnTo>
                  <a:pt x="21" y="16"/>
                </a:lnTo>
                <a:lnTo>
                  <a:pt x="20" y="20"/>
                </a:lnTo>
                <a:lnTo>
                  <a:pt x="16" y="21"/>
                </a:lnTo>
                <a:lnTo>
                  <a:pt x="15" y="25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1"/>
                </a:lnTo>
                <a:lnTo>
                  <a:pt x="86" y="11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6"/>
                </a:lnTo>
                <a:lnTo>
                  <a:pt x="102" y="18"/>
                </a:lnTo>
                <a:lnTo>
                  <a:pt x="104" y="20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4"/>
                </a:lnTo>
                <a:lnTo>
                  <a:pt x="124" y="41"/>
                </a:lnTo>
                <a:lnTo>
                  <a:pt x="124" y="44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1" y="71"/>
                </a:lnTo>
                <a:lnTo>
                  <a:pt x="131" y="68"/>
                </a:lnTo>
                <a:lnTo>
                  <a:pt x="129" y="71"/>
                </a:lnTo>
                <a:lnTo>
                  <a:pt x="129" y="81"/>
                </a:lnTo>
                <a:lnTo>
                  <a:pt x="127" y="82"/>
                </a:lnTo>
                <a:lnTo>
                  <a:pt x="127" y="86"/>
                </a:lnTo>
                <a:lnTo>
                  <a:pt x="124" y="92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0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0"/>
                </a:lnTo>
                <a:lnTo>
                  <a:pt x="71" y="130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0"/>
                </a:lnTo>
                <a:lnTo>
                  <a:pt x="33" y="119"/>
                </a:lnTo>
                <a:lnTo>
                  <a:pt x="31" y="116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29" name="Oval 141"/>
          <p:cNvSpPr>
            <a:spLocks noChangeArrowheads="1"/>
          </p:cNvSpPr>
          <p:nvPr/>
        </p:nvSpPr>
        <p:spPr bwMode="auto">
          <a:xfrm>
            <a:off x="4960329" y="3724275"/>
            <a:ext cx="79131" cy="873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30" name="Freeform 142"/>
          <p:cNvSpPr>
            <a:spLocks/>
          </p:cNvSpPr>
          <p:nvPr/>
        </p:nvSpPr>
        <p:spPr bwMode="auto">
          <a:xfrm>
            <a:off x="4953001" y="3716338"/>
            <a:ext cx="89389" cy="98425"/>
          </a:xfrm>
          <a:custGeom>
            <a:avLst/>
            <a:gdLst>
              <a:gd name="T0" fmla="*/ 2147483647 w 61"/>
              <a:gd name="T1" fmla="*/ 2147483647 h 62"/>
              <a:gd name="T2" fmla="*/ 2147483647 w 61"/>
              <a:gd name="T3" fmla="*/ 2147483647 h 62"/>
              <a:gd name="T4" fmla="*/ 2147483647 w 61"/>
              <a:gd name="T5" fmla="*/ 2147483647 h 62"/>
              <a:gd name="T6" fmla="*/ 2147483647 w 61"/>
              <a:gd name="T7" fmla="*/ 2147483647 h 62"/>
              <a:gd name="T8" fmla="*/ 2147483647 w 61"/>
              <a:gd name="T9" fmla="*/ 2147483647 h 62"/>
              <a:gd name="T10" fmla="*/ 2147483647 w 61"/>
              <a:gd name="T11" fmla="*/ 2147483647 h 62"/>
              <a:gd name="T12" fmla="*/ 2147483647 w 61"/>
              <a:gd name="T13" fmla="*/ 2147483647 h 62"/>
              <a:gd name="T14" fmla="*/ 2147483647 w 61"/>
              <a:gd name="T15" fmla="*/ 2147483647 h 62"/>
              <a:gd name="T16" fmla="*/ 2147483647 w 61"/>
              <a:gd name="T17" fmla="*/ 2147483647 h 62"/>
              <a:gd name="T18" fmla="*/ 2147483647 w 61"/>
              <a:gd name="T19" fmla="*/ 2147483647 h 62"/>
              <a:gd name="T20" fmla="*/ 2147483647 w 61"/>
              <a:gd name="T21" fmla="*/ 2147483647 h 62"/>
              <a:gd name="T22" fmla="*/ 2147483647 w 61"/>
              <a:gd name="T23" fmla="*/ 2147483647 h 62"/>
              <a:gd name="T24" fmla="*/ 2147483647 w 61"/>
              <a:gd name="T25" fmla="*/ 2147483647 h 62"/>
              <a:gd name="T26" fmla="*/ 2147483647 w 61"/>
              <a:gd name="T27" fmla="*/ 2147483647 h 62"/>
              <a:gd name="T28" fmla="*/ 2147483647 w 61"/>
              <a:gd name="T29" fmla="*/ 2147483647 h 62"/>
              <a:gd name="T30" fmla="*/ 2147483647 w 61"/>
              <a:gd name="T31" fmla="*/ 2147483647 h 62"/>
              <a:gd name="T32" fmla="*/ 2147483647 w 61"/>
              <a:gd name="T33" fmla="*/ 2147483647 h 62"/>
              <a:gd name="T34" fmla="*/ 2147483647 w 61"/>
              <a:gd name="T35" fmla="*/ 2147483647 h 62"/>
              <a:gd name="T36" fmla="*/ 2147483647 w 61"/>
              <a:gd name="T37" fmla="*/ 2147483647 h 62"/>
              <a:gd name="T38" fmla="*/ 2147483647 w 61"/>
              <a:gd name="T39" fmla="*/ 2147483647 h 62"/>
              <a:gd name="T40" fmla="*/ 2147483647 w 61"/>
              <a:gd name="T41" fmla="*/ 2147483647 h 62"/>
              <a:gd name="T42" fmla="*/ 2147483647 w 61"/>
              <a:gd name="T43" fmla="*/ 2147483647 h 62"/>
              <a:gd name="T44" fmla="*/ 2147483647 w 61"/>
              <a:gd name="T45" fmla="*/ 2147483647 h 62"/>
              <a:gd name="T46" fmla="*/ 2147483647 w 61"/>
              <a:gd name="T47" fmla="*/ 2147483647 h 62"/>
              <a:gd name="T48" fmla="*/ 0 w 61"/>
              <a:gd name="T49" fmla="*/ 2147483647 h 62"/>
              <a:gd name="T50" fmla="*/ 2147483647 w 61"/>
              <a:gd name="T51" fmla="*/ 2147483647 h 62"/>
              <a:gd name="T52" fmla="*/ 2147483647 w 61"/>
              <a:gd name="T53" fmla="*/ 2147483647 h 62"/>
              <a:gd name="T54" fmla="*/ 2147483647 w 61"/>
              <a:gd name="T55" fmla="*/ 2147483647 h 62"/>
              <a:gd name="T56" fmla="*/ 2147483647 w 61"/>
              <a:gd name="T57" fmla="*/ 2147483647 h 62"/>
              <a:gd name="T58" fmla="*/ 2147483647 w 61"/>
              <a:gd name="T59" fmla="*/ 2147483647 h 62"/>
              <a:gd name="T60" fmla="*/ 2147483647 w 61"/>
              <a:gd name="T61" fmla="*/ 2147483647 h 62"/>
              <a:gd name="T62" fmla="*/ 2147483647 w 61"/>
              <a:gd name="T63" fmla="*/ 2147483647 h 62"/>
              <a:gd name="T64" fmla="*/ 2147483647 w 61"/>
              <a:gd name="T65" fmla="*/ 2147483647 h 62"/>
              <a:gd name="T66" fmla="*/ 2147483647 w 61"/>
              <a:gd name="T67" fmla="*/ 2147483647 h 62"/>
              <a:gd name="T68" fmla="*/ 2147483647 w 61"/>
              <a:gd name="T69" fmla="*/ 2147483647 h 62"/>
              <a:gd name="T70" fmla="*/ 2147483647 w 61"/>
              <a:gd name="T71" fmla="*/ 2147483647 h 62"/>
              <a:gd name="T72" fmla="*/ 2147483647 w 61"/>
              <a:gd name="T73" fmla="*/ 2147483647 h 62"/>
              <a:gd name="T74" fmla="*/ 2147483647 w 61"/>
              <a:gd name="T75" fmla="*/ 2147483647 h 62"/>
              <a:gd name="T76" fmla="*/ 2147483647 w 61"/>
              <a:gd name="T77" fmla="*/ 2147483647 h 62"/>
              <a:gd name="T78" fmla="*/ 2147483647 w 61"/>
              <a:gd name="T79" fmla="*/ 2147483647 h 62"/>
              <a:gd name="T80" fmla="*/ 2147483647 w 61"/>
              <a:gd name="T81" fmla="*/ 2147483647 h 62"/>
              <a:gd name="T82" fmla="*/ 2147483647 w 61"/>
              <a:gd name="T83" fmla="*/ 2147483647 h 62"/>
              <a:gd name="T84" fmla="*/ 2147483647 w 61"/>
              <a:gd name="T85" fmla="*/ 2147483647 h 62"/>
              <a:gd name="T86" fmla="*/ 2147483647 w 61"/>
              <a:gd name="T87" fmla="*/ 2147483647 h 62"/>
              <a:gd name="T88" fmla="*/ 2147483647 w 61"/>
              <a:gd name="T89" fmla="*/ 2147483647 h 62"/>
              <a:gd name="T90" fmla="*/ 2147483647 w 61"/>
              <a:gd name="T91" fmla="*/ 2147483647 h 62"/>
              <a:gd name="T92" fmla="*/ 2147483647 w 61"/>
              <a:gd name="T93" fmla="*/ 2147483647 h 62"/>
              <a:gd name="T94" fmla="*/ 2147483647 w 61"/>
              <a:gd name="T95" fmla="*/ 2147483647 h 62"/>
              <a:gd name="T96" fmla="*/ 2147483647 w 61"/>
              <a:gd name="T97" fmla="*/ 2147483647 h 62"/>
              <a:gd name="T98" fmla="*/ 2147483647 w 61"/>
              <a:gd name="T99" fmla="*/ 2147483647 h 62"/>
              <a:gd name="T100" fmla="*/ 2147483647 w 61"/>
              <a:gd name="T101" fmla="*/ 2147483647 h 62"/>
              <a:gd name="T102" fmla="*/ 0 w 61"/>
              <a:gd name="T103" fmla="*/ 2147483647 h 6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1" h="62">
                <a:moveTo>
                  <a:pt x="0" y="32"/>
                </a:moveTo>
                <a:lnTo>
                  <a:pt x="0" y="42"/>
                </a:lnTo>
                <a:lnTo>
                  <a:pt x="2" y="43"/>
                </a:lnTo>
                <a:lnTo>
                  <a:pt x="2" y="45"/>
                </a:lnTo>
                <a:lnTo>
                  <a:pt x="3" y="47"/>
                </a:lnTo>
                <a:lnTo>
                  <a:pt x="5" y="50"/>
                </a:lnTo>
                <a:lnTo>
                  <a:pt x="7" y="50"/>
                </a:lnTo>
                <a:lnTo>
                  <a:pt x="7" y="52"/>
                </a:lnTo>
                <a:lnTo>
                  <a:pt x="8" y="52"/>
                </a:lnTo>
                <a:lnTo>
                  <a:pt x="8" y="53"/>
                </a:lnTo>
                <a:lnTo>
                  <a:pt x="10" y="53"/>
                </a:lnTo>
                <a:lnTo>
                  <a:pt x="10" y="55"/>
                </a:lnTo>
                <a:lnTo>
                  <a:pt x="11" y="55"/>
                </a:lnTo>
                <a:lnTo>
                  <a:pt x="11" y="57"/>
                </a:lnTo>
                <a:lnTo>
                  <a:pt x="15" y="58"/>
                </a:lnTo>
                <a:lnTo>
                  <a:pt x="16" y="60"/>
                </a:lnTo>
                <a:lnTo>
                  <a:pt x="18" y="60"/>
                </a:lnTo>
                <a:lnTo>
                  <a:pt x="20" y="62"/>
                </a:lnTo>
                <a:lnTo>
                  <a:pt x="28" y="62"/>
                </a:lnTo>
                <a:lnTo>
                  <a:pt x="36" y="58"/>
                </a:lnTo>
                <a:lnTo>
                  <a:pt x="35" y="60"/>
                </a:lnTo>
                <a:lnTo>
                  <a:pt x="41" y="62"/>
                </a:lnTo>
                <a:lnTo>
                  <a:pt x="43" y="60"/>
                </a:lnTo>
                <a:lnTo>
                  <a:pt x="45" y="60"/>
                </a:lnTo>
                <a:lnTo>
                  <a:pt x="46" y="58"/>
                </a:lnTo>
                <a:lnTo>
                  <a:pt x="50" y="57"/>
                </a:lnTo>
                <a:lnTo>
                  <a:pt x="50" y="55"/>
                </a:lnTo>
                <a:lnTo>
                  <a:pt x="51" y="55"/>
                </a:lnTo>
                <a:lnTo>
                  <a:pt x="51" y="53"/>
                </a:lnTo>
                <a:lnTo>
                  <a:pt x="53" y="53"/>
                </a:lnTo>
                <a:lnTo>
                  <a:pt x="53" y="52"/>
                </a:lnTo>
                <a:lnTo>
                  <a:pt x="54" y="52"/>
                </a:lnTo>
                <a:lnTo>
                  <a:pt x="54" y="50"/>
                </a:lnTo>
                <a:lnTo>
                  <a:pt x="56" y="50"/>
                </a:lnTo>
                <a:lnTo>
                  <a:pt x="58" y="47"/>
                </a:lnTo>
                <a:lnTo>
                  <a:pt x="59" y="45"/>
                </a:lnTo>
                <a:lnTo>
                  <a:pt x="59" y="43"/>
                </a:lnTo>
                <a:lnTo>
                  <a:pt x="61" y="42"/>
                </a:lnTo>
                <a:lnTo>
                  <a:pt x="59" y="35"/>
                </a:lnTo>
                <a:lnTo>
                  <a:pt x="58" y="37"/>
                </a:lnTo>
                <a:lnTo>
                  <a:pt x="61" y="29"/>
                </a:lnTo>
                <a:lnTo>
                  <a:pt x="61" y="20"/>
                </a:lnTo>
                <a:lnTo>
                  <a:pt x="59" y="19"/>
                </a:lnTo>
                <a:lnTo>
                  <a:pt x="59" y="17"/>
                </a:lnTo>
                <a:lnTo>
                  <a:pt x="58" y="15"/>
                </a:lnTo>
                <a:lnTo>
                  <a:pt x="56" y="12"/>
                </a:lnTo>
                <a:lnTo>
                  <a:pt x="54" y="12"/>
                </a:lnTo>
                <a:lnTo>
                  <a:pt x="54" y="10"/>
                </a:lnTo>
                <a:lnTo>
                  <a:pt x="53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7"/>
                </a:lnTo>
                <a:lnTo>
                  <a:pt x="50" y="5"/>
                </a:lnTo>
                <a:lnTo>
                  <a:pt x="46" y="4"/>
                </a:lnTo>
                <a:lnTo>
                  <a:pt x="45" y="2"/>
                </a:lnTo>
                <a:lnTo>
                  <a:pt x="43" y="2"/>
                </a:lnTo>
                <a:lnTo>
                  <a:pt x="41" y="0"/>
                </a:lnTo>
                <a:lnTo>
                  <a:pt x="20" y="0"/>
                </a:lnTo>
                <a:lnTo>
                  <a:pt x="18" y="2"/>
                </a:lnTo>
                <a:lnTo>
                  <a:pt x="16" y="2"/>
                </a:lnTo>
                <a:lnTo>
                  <a:pt x="15" y="4"/>
                </a:lnTo>
                <a:lnTo>
                  <a:pt x="11" y="5"/>
                </a:lnTo>
                <a:lnTo>
                  <a:pt x="11" y="7"/>
                </a:lnTo>
                <a:lnTo>
                  <a:pt x="10" y="7"/>
                </a:lnTo>
                <a:lnTo>
                  <a:pt x="10" y="9"/>
                </a:lnTo>
                <a:lnTo>
                  <a:pt x="8" y="9"/>
                </a:lnTo>
                <a:lnTo>
                  <a:pt x="8" y="10"/>
                </a:lnTo>
                <a:lnTo>
                  <a:pt x="7" y="10"/>
                </a:lnTo>
                <a:lnTo>
                  <a:pt x="7" y="12"/>
                </a:lnTo>
                <a:lnTo>
                  <a:pt x="5" y="12"/>
                </a:lnTo>
                <a:lnTo>
                  <a:pt x="3" y="15"/>
                </a:lnTo>
                <a:lnTo>
                  <a:pt x="2" y="17"/>
                </a:lnTo>
                <a:lnTo>
                  <a:pt x="2" y="19"/>
                </a:lnTo>
                <a:lnTo>
                  <a:pt x="0" y="20"/>
                </a:lnTo>
                <a:lnTo>
                  <a:pt x="0" y="32"/>
                </a:lnTo>
                <a:lnTo>
                  <a:pt x="10" y="32"/>
                </a:lnTo>
                <a:lnTo>
                  <a:pt x="10" y="24"/>
                </a:lnTo>
                <a:lnTo>
                  <a:pt x="11" y="22"/>
                </a:lnTo>
                <a:lnTo>
                  <a:pt x="11" y="20"/>
                </a:lnTo>
                <a:lnTo>
                  <a:pt x="13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5" y="17"/>
                </a:lnTo>
                <a:lnTo>
                  <a:pt x="15" y="15"/>
                </a:lnTo>
                <a:lnTo>
                  <a:pt x="16" y="15"/>
                </a:lnTo>
                <a:lnTo>
                  <a:pt x="16" y="14"/>
                </a:lnTo>
                <a:lnTo>
                  <a:pt x="18" y="14"/>
                </a:lnTo>
                <a:lnTo>
                  <a:pt x="18" y="12"/>
                </a:lnTo>
                <a:lnTo>
                  <a:pt x="18" y="14"/>
                </a:lnTo>
                <a:lnTo>
                  <a:pt x="20" y="12"/>
                </a:lnTo>
                <a:lnTo>
                  <a:pt x="21" y="12"/>
                </a:lnTo>
                <a:lnTo>
                  <a:pt x="23" y="10"/>
                </a:lnTo>
                <a:lnTo>
                  <a:pt x="31" y="10"/>
                </a:lnTo>
                <a:lnTo>
                  <a:pt x="38" y="10"/>
                </a:lnTo>
                <a:lnTo>
                  <a:pt x="40" y="12"/>
                </a:lnTo>
                <a:lnTo>
                  <a:pt x="41" y="12"/>
                </a:lnTo>
                <a:lnTo>
                  <a:pt x="43" y="14"/>
                </a:lnTo>
                <a:lnTo>
                  <a:pt x="43" y="12"/>
                </a:lnTo>
                <a:lnTo>
                  <a:pt x="43" y="14"/>
                </a:lnTo>
                <a:lnTo>
                  <a:pt x="45" y="14"/>
                </a:lnTo>
                <a:lnTo>
                  <a:pt x="45" y="15"/>
                </a:lnTo>
                <a:lnTo>
                  <a:pt x="46" y="15"/>
                </a:lnTo>
                <a:lnTo>
                  <a:pt x="46" y="17"/>
                </a:lnTo>
                <a:lnTo>
                  <a:pt x="48" y="17"/>
                </a:lnTo>
                <a:lnTo>
                  <a:pt x="48" y="19"/>
                </a:lnTo>
                <a:lnTo>
                  <a:pt x="50" y="19"/>
                </a:lnTo>
                <a:lnTo>
                  <a:pt x="48" y="19"/>
                </a:lnTo>
                <a:lnTo>
                  <a:pt x="50" y="20"/>
                </a:lnTo>
                <a:lnTo>
                  <a:pt x="50" y="22"/>
                </a:lnTo>
                <a:lnTo>
                  <a:pt x="51" y="24"/>
                </a:lnTo>
                <a:lnTo>
                  <a:pt x="51" y="32"/>
                </a:lnTo>
                <a:lnTo>
                  <a:pt x="54" y="35"/>
                </a:lnTo>
                <a:lnTo>
                  <a:pt x="58" y="27"/>
                </a:lnTo>
                <a:lnTo>
                  <a:pt x="53" y="29"/>
                </a:lnTo>
                <a:lnTo>
                  <a:pt x="51" y="38"/>
                </a:lnTo>
                <a:lnTo>
                  <a:pt x="50" y="40"/>
                </a:lnTo>
                <a:lnTo>
                  <a:pt x="50" y="42"/>
                </a:lnTo>
                <a:lnTo>
                  <a:pt x="48" y="43"/>
                </a:lnTo>
                <a:lnTo>
                  <a:pt x="50" y="43"/>
                </a:lnTo>
                <a:lnTo>
                  <a:pt x="48" y="43"/>
                </a:lnTo>
                <a:lnTo>
                  <a:pt x="48" y="45"/>
                </a:lnTo>
                <a:lnTo>
                  <a:pt x="46" y="45"/>
                </a:lnTo>
                <a:lnTo>
                  <a:pt x="46" y="47"/>
                </a:lnTo>
                <a:lnTo>
                  <a:pt x="45" y="47"/>
                </a:lnTo>
                <a:lnTo>
                  <a:pt x="45" y="48"/>
                </a:lnTo>
                <a:lnTo>
                  <a:pt x="43" y="48"/>
                </a:lnTo>
                <a:lnTo>
                  <a:pt x="43" y="50"/>
                </a:lnTo>
                <a:lnTo>
                  <a:pt x="43" y="48"/>
                </a:lnTo>
                <a:lnTo>
                  <a:pt x="41" y="50"/>
                </a:lnTo>
                <a:lnTo>
                  <a:pt x="40" y="50"/>
                </a:lnTo>
                <a:lnTo>
                  <a:pt x="38" y="52"/>
                </a:lnTo>
                <a:lnTo>
                  <a:pt x="28" y="53"/>
                </a:lnTo>
                <a:lnTo>
                  <a:pt x="26" y="58"/>
                </a:lnTo>
                <a:lnTo>
                  <a:pt x="35" y="55"/>
                </a:lnTo>
                <a:lnTo>
                  <a:pt x="31" y="52"/>
                </a:lnTo>
                <a:lnTo>
                  <a:pt x="23" y="52"/>
                </a:lnTo>
                <a:lnTo>
                  <a:pt x="21" y="50"/>
                </a:lnTo>
                <a:lnTo>
                  <a:pt x="20" y="50"/>
                </a:lnTo>
                <a:lnTo>
                  <a:pt x="18" y="48"/>
                </a:lnTo>
                <a:lnTo>
                  <a:pt x="18" y="50"/>
                </a:lnTo>
                <a:lnTo>
                  <a:pt x="18" y="48"/>
                </a:lnTo>
                <a:lnTo>
                  <a:pt x="16" y="48"/>
                </a:lnTo>
                <a:lnTo>
                  <a:pt x="16" y="47"/>
                </a:lnTo>
                <a:lnTo>
                  <a:pt x="15" y="47"/>
                </a:lnTo>
                <a:lnTo>
                  <a:pt x="15" y="45"/>
                </a:lnTo>
                <a:lnTo>
                  <a:pt x="13" y="45"/>
                </a:lnTo>
                <a:lnTo>
                  <a:pt x="13" y="43"/>
                </a:lnTo>
                <a:lnTo>
                  <a:pt x="11" y="43"/>
                </a:lnTo>
                <a:lnTo>
                  <a:pt x="13" y="43"/>
                </a:lnTo>
                <a:lnTo>
                  <a:pt x="11" y="42"/>
                </a:lnTo>
                <a:lnTo>
                  <a:pt x="11" y="40"/>
                </a:lnTo>
                <a:lnTo>
                  <a:pt x="10" y="38"/>
                </a:lnTo>
                <a:lnTo>
                  <a:pt x="10" y="32"/>
                </a:lnTo>
                <a:lnTo>
                  <a:pt x="0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31" name="Oval 143"/>
          <p:cNvSpPr>
            <a:spLocks noChangeArrowheads="1"/>
          </p:cNvSpPr>
          <p:nvPr/>
        </p:nvSpPr>
        <p:spPr bwMode="auto">
          <a:xfrm>
            <a:off x="4552951" y="4725988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32" name="Freeform 144"/>
          <p:cNvSpPr>
            <a:spLocks/>
          </p:cNvSpPr>
          <p:nvPr/>
        </p:nvSpPr>
        <p:spPr bwMode="auto">
          <a:xfrm>
            <a:off x="4545624" y="4718050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2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7" y="24"/>
                </a:lnTo>
                <a:lnTo>
                  <a:pt x="13" y="26"/>
                </a:lnTo>
                <a:lnTo>
                  <a:pt x="12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8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33" name="Oval 145"/>
          <p:cNvSpPr>
            <a:spLocks noChangeArrowheads="1"/>
          </p:cNvSpPr>
          <p:nvPr/>
        </p:nvSpPr>
        <p:spPr bwMode="auto">
          <a:xfrm>
            <a:off x="4904644" y="4725988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34" name="Freeform 146"/>
          <p:cNvSpPr>
            <a:spLocks/>
          </p:cNvSpPr>
          <p:nvPr/>
        </p:nvSpPr>
        <p:spPr bwMode="auto">
          <a:xfrm>
            <a:off x="4897315" y="4718050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1" y="109"/>
                </a:lnTo>
                <a:lnTo>
                  <a:pt x="13" y="110"/>
                </a:lnTo>
                <a:lnTo>
                  <a:pt x="15" y="114"/>
                </a:lnTo>
                <a:lnTo>
                  <a:pt x="21" y="120"/>
                </a:lnTo>
                <a:lnTo>
                  <a:pt x="25" y="122"/>
                </a:lnTo>
                <a:lnTo>
                  <a:pt x="26" y="125"/>
                </a:lnTo>
                <a:lnTo>
                  <a:pt x="28" y="127"/>
                </a:lnTo>
                <a:lnTo>
                  <a:pt x="35" y="130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0"/>
                </a:lnTo>
                <a:lnTo>
                  <a:pt x="71" y="140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0"/>
                </a:lnTo>
                <a:lnTo>
                  <a:pt x="106" y="129"/>
                </a:lnTo>
                <a:lnTo>
                  <a:pt x="109" y="127"/>
                </a:lnTo>
                <a:lnTo>
                  <a:pt x="116" y="120"/>
                </a:lnTo>
                <a:lnTo>
                  <a:pt x="119" y="119"/>
                </a:lnTo>
                <a:lnTo>
                  <a:pt x="121" y="115"/>
                </a:lnTo>
                <a:lnTo>
                  <a:pt x="127" y="109"/>
                </a:lnTo>
                <a:lnTo>
                  <a:pt x="129" y="105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7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4"/>
                </a:lnTo>
                <a:lnTo>
                  <a:pt x="127" y="28"/>
                </a:lnTo>
                <a:lnTo>
                  <a:pt x="126" y="26"/>
                </a:lnTo>
                <a:lnTo>
                  <a:pt x="122" y="24"/>
                </a:lnTo>
                <a:lnTo>
                  <a:pt x="121" y="21"/>
                </a:lnTo>
                <a:lnTo>
                  <a:pt x="114" y="15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1"/>
                </a:lnTo>
                <a:lnTo>
                  <a:pt x="86" y="1"/>
                </a:lnTo>
                <a:lnTo>
                  <a:pt x="84" y="0"/>
                </a:lnTo>
                <a:lnTo>
                  <a:pt x="54" y="0"/>
                </a:lnTo>
                <a:lnTo>
                  <a:pt x="51" y="1"/>
                </a:lnTo>
                <a:lnTo>
                  <a:pt x="48" y="1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5"/>
                </a:lnTo>
                <a:lnTo>
                  <a:pt x="21" y="16"/>
                </a:lnTo>
                <a:lnTo>
                  <a:pt x="20" y="19"/>
                </a:lnTo>
                <a:lnTo>
                  <a:pt x="16" y="21"/>
                </a:lnTo>
                <a:lnTo>
                  <a:pt x="15" y="24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5"/>
                </a:lnTo>
                <a:lnTo>
                  <a:pt x="45" y="15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1"/>
                </a:lnTo>
                <a:lnTo>
                  <a:pt x="86" y="11"/>
                </a:lnTo>
                <a:lnTo>
                  <a:pt x="92" y="15"/>
                </a:lnTo>
                <a:lnTo>
                  <a:pt x="96" y="15"/>
                </a:lnTo>
                <a:lnTo>
                  <a:pt x="97" y="15"/>
                </a:lnTo>
                <a:lnTo>
                  <a:pt x="99" y="16"/>
                </a:lnTo>
                <a:lnTo>
                  <a:pt x="102" y="18"/>
                </a:lnTo>
                <a:lnTo>
                  <a:pt x="104" y="19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4"/>
                </a:lnTo>
                <a:lnTo>
                  <a:pt x="124" y="41"/>
                </a:lnTo>
                <a:lnTo>
                  <a:pt x="124" y="44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1" y="71"/>
                </a:lnTo>
                <a:lnTo>
                  <a:pt x="131" y="67"/>
                </a:lnTo>
                <a:lnTo>
                  <a:pt x="129" y="71"/>
                </a:lnTo>
                <a:lnTo>
                  <a:pt x="129" y="81"/>
                </a:lnTo>
                <a:lnTo>
                  <a:pt x="127" y="82"/>
                </a:lnTo>
                <a:lnTo>
                  <a:pt x="127" y="86"/>
                </a:lnTo>
                <a:lnTo>
                  <a:pt x="124" y="92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0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0"/>
                </a:lnTo>
                <a:lnTo>
                  <a:pt x="71" y="130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0"/>
                </a:lnTo>
                <a:lnTo>
                  <a:pt x="33" y="119"/>
                </a:lnTo>
                <a:lnTo>
                  <a:pt x="31" y="115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35" name="Oval 147"/>
          <p:cNvSpPr>
            <a:spLocks noChangeArrowheads="1"/>
          </p:cNvSpPr>
          <p:nvPr/>
        </p:nvSpPr>
        <p:spPr bwMode="auto">
          <a:xfrm>
            <a:off x="5282712" y="4725988"/>
            <a:ext cx="196362" cy="2095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36" name="Freeform 148"/>
          <p:cNvSpPr>
            <a:spLocks/>
          </p:cNvSpPr>
          <p:nvPr/>
        </p:nvSpPr>
        <p:spPr bwMode="auto">
          <a:xfrm>
            <a:off x="5275386" y="4718050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1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0"/>
                </a:lnTo>
                <a:lnTo>
                  <a:pt x="107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7"/>
                </a:lnTo>
                <a:lnTo>
                  <a:pt x="140" y="64"/>
                </a:lnTo>
                <a:lnTo>
                  <a:pt x="140" y="54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5"/>
                </a:lnTo>
                <a:lnTo>
                  <a:pt x="112" y="13"/>
                </a:lnTo>
                <a:lnTo>
                  <a:pt x="111" y="11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4" y="0"/>
                </a:lnTo>
                <a:lnTo>
                  <a:pt x="53" y="1"/>
                </a:lnTo>
                <a:lnTo>
                  <a:pt x="49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8" y="21"/>
                </a:lnTo>
                <a:lnTo>
                  <a:pt x="16" y="24"/>
                </a:lnTo>
                <a:lnTo>
                  <a:pt x="13" y="26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5"/>
                </a:lnTo>
                <a:lnTo>
                  <a:pt x="43" y="15"/>
                </a:lnTo>
                <a:lnTo>
                  <a:pt x="46" y="15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5"/>
                </a:lnTo>
                <a:lnTo>
                  <a:pt x="97" y="15"/>
                </a:lnTo>
                <a:lnTo>
                  <a:pt x="99" y="15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37" name="Oval 149"/>
          <p:cNvSpPr>
            <a:spLocks noChangeArrowheads="1"/>
          </p:cNvSpPr>
          <p:nvPr/>
        </p:nvSpPr>
        <p:spPr bwMode="auto">
          <a:xfrm>
            <a:off x="5635869" y="4725988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38" name="Freeform 150"/>
          <p:cNvSpPr>
            <a:spLocks/>
          </p:cNvSpPr>
          <p:nvPr/>
        </p:nvSpPr>
        <p:spPr bwMode="auto">
          <a:xfrm>
            <a:off x="5628543" y="4718050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5"/>
                </a:lnTo>
                <a:lnTo>
                  <a:pt x="12" y="109"/>
                </a:lnTo>
                <a:lnTo>
                  <a:pt x="19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8" y="120"/>
                </a:lnTo>
                <a:lnTo>
                  <a:pt x="121" y="119"/>
                </a:lnTo>
                <a:lnTo>
                  <a:pt x="123" y="115"/>
                </a:lnTo>
                <a:lnTo>
                  <a:pt x="129" y="109"/>
                </a:lnTo>
                <a:lnTo>
                  <a:pt x="131" y="105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4"/>
                </a:lnTo>
                <a:lnTo>
                  <a:pt x="129" y="28"/>
                </a:lnTo>
                <a:lnTo>
                  <a:pt x="128" y="26"/>
                </a:lnTo>
                <a:lnTo>
                  <a:pt x="124" y="24"/>
                </a:lnTo>
                <a:lnTo>
                  <a:pt x="123" y="21"/>
                </a:lnTo>
                <a:lnTo>
                  <a:pt x="116" y="15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5"/>
                </a:lnTo>
                <a:lnTo>
                  <a:pt x="19" y="21"/>
                </a:lnTo>
                <a:lnTo>
                  <a:pt x="17" y="24"/>
                </a:lnTo>
                <a:lnTo>
                  <a:pt x="14" y="26"/>
                </a:lnTo>
                <a:lnTo>
                  <a:pt x="12" y="28"/>
                </a:lnTo>
                <a:lnTo>
                  <a:pt x="9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9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19"/>
                </a:lnTo>
                <a:lnTo>
                  <a:pt x="37" y="18"/>
                </a:lnTo>
                <a:lnTo>
                  <a:pt x="40" y="16"/>
                </a:lnTo>
                <a:lnTo>
                  <a:pt x="42" y="15"/>
                </a:lnTo>
                <a:lnTo>
                  <a:pt x="43" y="15"/>
                </a:lnTo>
                <a:lnTo>
                  <a:pt x="47" y="15"/>
                </a:lnTo>
                <a:lnTo>
                  <a:pt x="53" y="11"/>
                </a:lnTo>
                <a:lnTo>
                  <a:pt x="57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1"/>
                </a:lnTo>
                <a:lnTo>
                  <a:pt x="88" y="11"/>
                </a:lnTo>
                <a:lnTo>
                  <a:pt x="95" y="15"/>
                </a:lnTo>
                <a:lnTo>
                  <a:pt x="98" y="15"/>
                </a:lnTo>
                <a:lnTo>
                  <a:pt x="100" y="15"/>
                </a:lnTo>
                <a:lnTo>
                  <a:pt x="101" y="16"/>
                </a:lnTo>
                <a:lnTo>
                  <a:pt x="105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3" y="71"/>
                </a:lnTo>
                <a:lnTo>
                  <a:pt x="133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0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39" name="Oval 151"/>
          <p:cNvSpPr>
            <a:spLocks noChangeArrowheads="1"/>
          </p:cNvSpPr>
          <p:nvPr/>
        </p:nvSpPr>
        <p:spPr bwMode="auto">
          <a:xfrm>
            <a:off x="4552951" y="4384675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40" name="Freeform 152"/>
          <p:cNvSpPr>
            <a:spLocks/>
          </p:cNvSpPr>
          <p:nvPr/>
        </p:nvSpPr>
        <p:spPr bwMode="auto">
          <a:xfrm>
            <a:off x="4545624" y="4376738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2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2" y="71"/>
                </a:lnTo>
                <a:lnTo>
                  <a:pt x="142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4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8" y="21"/>
                </a:lnTo>
                <a:lnTo>
                  <a:pt x="17" y="24"/>
                </a:lnTo>
                <a:lnTo>
                  <a:pt x="13" y="26"/>
                </a:lnTo>
                <a:lnTo>
                  <a:pt x="12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4"/>
                </a:lnTo>
                <a:lnTo>
                  <a:pt x="43" y="14"/>
                </a:lnTo>
                <a:lnTo>
                  <a:pt x="46" y="14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4"/>
                </a:lnTo>
                <a:lnTo>
                  <a:pt x="98" y="14"/>
                </a:lnTo>
                <a:lnTo>
                  <a:pt x="99" y="14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8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8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41" name="Oval 153"/>
          <p:cNvSpPr>
            <a:spLocks noChangeArrowheads="1"/>
          </p:cNvSpPr>
          <p:nvPr/>
        </p:nvSpPr>
        <p:spPr bwMode="auto">
          <a:xfrm>
            <a:off x="4904644" y="4384675"/>
            <a:ext cx="193431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42" name="Freeform 154"/>
          <p:cNvSpPr>
            <a:spLocks/>
          </p:cNvSpPr>
          <p:nvPr/>
        </p:nvSpPr>
        <p:spPr bwMode="auto">
          <a:xfrm>
            <a:off x="4897315" y="4376738"/>
            <a:ext cx="205154" cy="222250"/>
          </a:xfrm>
          <a:custGeom>
            <a:avLst/>
            <a:gdLst>
              <a:gd name="T0" fmla="*/ 2147483647 w 140"/>
              <a:gd name="T1" fmla="*/ 2147483647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2147483647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2147483647 h 140"/>
              <a:gd name="T36" fmla="*/ 2147483647 w 140"/>
              <a:gd name="T37" fmla="*/ 2147483647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0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0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2147483647 w 140"/>
              <a:gd name="T83" fmla="*/ 2147483647 h 140"/>
              <a:gd name="T84" fmla="*/ 2147483647 w 140"/>
              <a:gd name="T85" fmla="*/ 2147483647 h 140"/>
              <a:gd name="T86" fmla="*/ 2147483647 w 140"/>
              <a:gd name="T87" fmla="*/ 2147483647 h 140"/>
              <a:gd name="T88" fmla="*/ 2147483647 w 140"/>
              <a:gd name="T89" fmla="*/ 2147483647 h 140"/>
              <a:gd name="T90" fmla="*/ 2147483647 w 140"/>
              <a:gd name="T91" fmla="*/ 2147483647 h 140"/>
              <a:gd name="T92" fmla="*/ 2147483647 w 140"/>
              <a:gd name="T93" fmla="*/ 2147483647 h 140"/>
              <a:gd name="T94" fmla="*/ 2147483647 w 140"/>
              <a:gd name="T95" fmla="*/ 2147483647 h 140"/>
              <a:gd name="T96" fmla="*/ 2147483647 w 140"/>
              <a:gd name="T97" fmla="*/ 2147483647 h 140"/>
              <a:gd name="T98" fmla="*/ 2147483647 w 140"/>
              <a:gd name="T99" fmla="*/ 2147483647 h 140"/>
              <a:gd name="T100" fmla="*/ 2147483647 w 140"/>
              <a:gd name="T101" fmla="*/ 2147483647 h 140"/>
              <a:gd name="T102" fmla="*/ 2147483647 w 140"/>
              <a:gd name="T103" fmla="*/ 2147483647 h 140"/>
              <a:gd name="T104" fmla="*/ 2147483647 w 140"/>
              <a:gd name="T105" fmla="*/ 2147483647 h 140"/>
              <a:gd name="T106" fmla="*/ 2147483647 w 140"/>
              <a:gd name="T107" fmla="*/ 2147483647 h 140"/>
              <a:gd name="T108" fmla="*/ 2147483647 w 140"/>
              <a:gd name="T109" fmla="*/ 2147483647 h 140"/>
              <a:gd name="T110" fmla="*/ 2147483647 w 140"/>
              <a:gd name="T111" fmla="*/ 2147483647 h 140"/>
              <a:gd name="T112" fmla="*/ 2147483647 w 140"/>
              <a:gd name="T113" fmla="*/ 2147483647 h 140"/>
              <a:gd name="T114" fmla="*/ 0 w 140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0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1" y="109"/>
                </a:lnTo>
                <a:lnTo>
                  <a:pt x="13" y="110"/>
                </a:lnTo>
                <a:lnTo>
                  <a:pt x="15" y="114"/>
                </a:lnTo>
                <a:lnTo>
                  <a:pt x="21" y="120"/>
                </a:lnTo>
                <a:lnTo>
                  <a:pt x="25" y="122"/>
                </a:lnTo>
                <a:lnTo>
                  <a:pt x="26" y="125"/>
                </a:lnTo>
                <a:lnTo>
                  <a:pt x="28" y="127"/>
                </a:lnTo>
                <a:lnTo>
                  <a:pt x="35" y="130"/>
                </a:lnTo>
                <a:lnTo>
                  <a:pt x="38" y="134"/>
                </a:lnTo>
                <a:lnTo>
                  <a:pt x="41" y="134"/>
                </a:lnTo>
                <a:lnTo>
                  <a:pt x="48" y="137"/>
                </a:lnTo>
                <a:lnTo>
                  <a:pt x="51" y="137"/>
                </a:lnTo>
                <a:lnTo>
                  <a:pt x="54" y="139"/>
                </a:lnTo>
                <a:lnTo>
                  <a:pt x="64" y="139"/>
                </a:lnTo>
                <a:lnTo>
                  <a:pt x="68" y="140"/>
                </a:lnTo>
                <a:lnTo>
                  <a:pt x="71" y="140"/>
                </a:lnTo>
                <a:lnTo>
                  <a:pt x="74" y="139"/>
                </a:lnTo>
                <a:lnTo>
                  <a:pt x="84" y="139"/>
                </a:lnTo>
                <a:lnTo>
                  <a:pt x="86" y="137"/>
                </a:lnTo>
                <a:lnTo>
                  <a:pt x="89" y="137"/>
                </a:lnTo>
                <a:lnTo>
                  <a:pt x="96" y="134"/>
                </a:lnTo>
                <a:lnTo>
                  <a:pt x="99" y="134"/>
                </a:lnTo>
                <a:lnTo>
                  <a:pt x="104" y="130"/>
                </a:lnTo>
                <a:lnTo>
                  <a:pt x="106" y="129"/>
                </a:lnTo>
                <a:lnTo>
                  <a:pt x="109" y="127"/>
                </a:lnTo>
                <a:lnTo>
                  <a:pt x="116" y="120"/>
                </a:lnTo>
                <a:lnTo>
                  <a:pt x="119" y="119"/>
                </a:lnTo>
                <a:lnTo>
                  <a:pt x="121" y="115"/>
                </a:lnTo>
                <a:lnTo>
                  <a:pt x="127" y="109"/>
                </a:lnTo>
                <a:lnTo>
                  <a:pt x="129" y="105"/>
                </a:lnTo>
                <a:lnTo>
                  <a:pt x="131" y="104"/>
                </a:lnTo>
                <a:lnTo>
                  <a:pt x="134" y="99"/>
                </a:lnTo>
                <a:lnTo>
                  <a:pt x="134" y="96"/>
                </a:lnTo>
                <a:lnTo>
                  <a:pt x="137" y="89"/>
                </a:lnTo>
                <a:lnTo>
                  <a:pt x="137" y="86"/>
                </a:lnTo>
                <a:lnTo>
                  <a:pt x="139" y="84"/>
                </a:lnTo>
                <a:lnTo>
                  <a:pt x="139" y="74"/>
                </a:lnTo>
                <a:lnTo>
                  <a:pt x="140" y="71"/>
                </a:lnTo>
                <a:lnTo>
                  <a:pt x="140" y="67"/>
                </a:lnTo>
                <a:lnTo>
                  <a:pt x="139" y="64"/>
                </a:lnTo>
                <a:lnTo>
                  <a:pt x="139" y="54"/>
                </a:lnTo>
                <a:lnTo>
                  <a:pt x="137" y="51"/>
                </a:lnTo>
                <a:lnTo>
                  <a:pt x="137" y="48"/>
                </a:lnTo>
                <a:lnTo>
                  <a:pt x="134" y="41"/>
                </a:lnTo>
                <a:lnTo>
                  <a:pt x="134" y="38"/>
                </a:lnTo>
                <a:lnTo>
                  <a:pt x="131" y="34"/>
                </a:lnTo>
                <a:lnTo>
                  <a:pt x="127" y="28"/>
                </a:lnTo>
                <a:lnTo>
                  <a:pt x="126" y="26"/>
                </a:lnTo>
                <a:lnTo>
                  <a:pt x="122" y="24"/>
                </a:lnTo>
                <a:lnTo>
                  <a:pt x="121" y="21"/>
                </a:lnTo>
                <a:lnTo>
                  <a:pt x="114" y="14"/>
                </a:lnTo>
                <a:lnTo>
                  <a:pt x="111" y="13"/>
                </a:lnTo>
                <a:lnTo>
                  <a:pt x="109" y="11"/>
                </a:lnTo>
                <a:lnTo>
                  <a:pt x="106" y="10"/>
                </a:lnTo>
                <a:lnTo>
                  <a:pt x="104" y="8"/>
                </a:lnTo>
                <a:lnTo>
                  <a:pt x="99" y="5"/>
                </a:lnTo>
                <a:lnTo>
                  <a:pt x="96" y="5"/>
                </a:lnTo>
                <a:lnTo>
                  <a:pt x="89" y="1"/>
                </a:lnTo>
                <a:lnTo>
                  <a:pt x="86" y="1"/>
                </a:lnTo>
                <a:lnTo>
                  <a:pt x="84" y="0"/>
                </a:lnTo>
                <a:lnTo>
                  <a:pt x="54" y="0"/>
                </a:lnTo>
                <a:lnTo>
                  <a:pt x="51" y="1"/>
                </a:lnTo>
                <a:lnTo>
                  <a:pt x="48" y="1"/>
                </a:lnTo>
                <a:lnTo>
                  <a:pt x="41" y="5"/>
                </a:lnTo>
                <a:lnTo>
                  <a:pt x="38" y="5"/>
                </a:lnTo>
                <a:lnTo>
                  <a:pt x="35" y="8"/>
                </a:lnTo>
                <a:lnTo>
                  <a:pt x="28" y="11"/>
                </a:lnTo>
                <a:lnTo>
                  <a:pt x="25" y="14"/>
                </a:lnTo>
                <a:lnTo>
                  <a:pt x="21" y="16"/>
                </a:lnTo>
                <a:lnTo>
                  <a:pt x="20" y="19"/>
                </a:lnTo>
                <a:lnTo>
                  <a:pt x="16" y="21"/>
                </a:lnTo>
                <a:lnTo>
                  <a:pt x="15" y="24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1" y="31"/>
                </a:lnTo>
                <a:lnTo>
                  <a:pt x="23" y="28"/>
                </a:lnTo>
                <a:lnTo>
                  <a:pt x="26" y="26"/>
                </a:lnTo>
                <a:lnTo>
                  <a:pt x="28" y="23"/>
                </a:lnTo>
                <a:lnTo>
                  <a:pt x="31" y="21"/>
                </a:lnTo>
                <a:lnTo>
                  <a:pt x="35" y="18"/>
                </a:lnTo>
                <a:lnTo>
                  <a:pt x="41" y="14"/>
                </a:lnTo>
                <a:lnTo>
                  <a:pt x="45" y="14"/>
                </a:lnTo>
                <a:lnTo>
                  <a:pt x="51" y="11"/>
                </a:lnTo>
                <a:lnTo>
                  <a:pt x="54" y="11"/>
                </a:lnTo>
                <a:lnTo>
                  <a:pt x="58" y="10"/>
                </a:lnTo>
                <a:lnTo>
                  <a:pt x="69" y="10"/>
                </a:lnTo>
                <a:lnTo>
                  <a:pt x="81" y="10"/>
                </a:lnTo>
                <a:lnTo>
                  <a:pt x="83" y="11"/>
                </a:lnTo>
                <a:lnTo>
                  <a:pt x="86" y="11"/>
                </a:lnTo>
                <a:lnTo>
                  <a:pt x="92" y="14"/>
                </a:lnTo>
                <a:lnTo>
                  <a:pt x="96" y="14"/>
                </a:lnTo>
                <a:lnTo>
                  <a:pt x="97" y="14"/>
                </a:lnTo>
                <a:lnTo>
                  <a:pt x="99" y="16"/>
                </a:lnTo>
                <a:lnTo>
                  <a:pt x="102" y="18"/>
                </a:lnTo>
                <a:lnTo>
                  <a:pt x="104" y="19"/>
                </a:lnTo>
                <a:lnTo>
                  <a:pt x="107" y="21"/>
                </a:lnTo>
                <a:lnTo>
                  <a:pt x="114" y="28"/>
                </a:lnTo>
                <a:lnTo>
                  <a:pt x="116" y="31"/>
                </a:lnTo>
                <a:lnTo>
                  <a:pt x="119" y="33"/>
                </a:lnTo>
                <a:lnTo>
                  <a:pt x="121" y="34"/>
                </a:lnTo>
                <a:lnTo>
                  <a:pt x="124" y="41"/>
                </a:lnTo>
                <a:lnTo>
                  <a:pt x="124" y="44"/>
                </a:lnTo>
                <a:lnTo>
                  <a:pt x="127" y="51"/>
                </a:lnTo>
                <a:lnTo>
                  <a:pt x="127" y="54"/>
                </a:lnTo>
                <a:lnTo>
                  <a:pt x="129" y="58"/>
                </a:lnTo>
                <a:lnTo>
                  <a:pt x="129" y="64"/>
                </a:lnTo>
                <a:lnTo>
                  <a:pt x="131" y="71"/>
                </a:lnTo>
                <a:lnTo>
                  <a:pt x="131" y="67"/>
                </a:lnTo>
                <a:lnTo>
                  <a:pt x="129" y="71"/>
                </a:lnTo>
                <a:lnTo>
                  <a:pt x="129" y="81"/>
                </a:lnTo>
                <a:lnTo>
                  <a:pt x="127" y="82"/>
                </a:lnTo>
                <a:lnTo>
                  <a:pt x="127" y="86"/>
                </a:lnTo>
                <a:lnTo>
                  <a:pt x="124" y="92"/>
                </a:lnTo>
                <a:lnTo>
                  <a:pt x="124" y="96"/>
                </a:lnTo>
                <a:lnTo>
                  <a:pt x="124" y="97"/>
                </a:lnTo>
                <a:lnTo>
                  <a:pt x="122" y="99"/>
                </a:lnTo>
                <a:lnTo>
                  <a:pt x="121" y="102"/>
                </a:lnTo>
                <a:lnTo>
                  <a:pt x="114" y="109"/>
                </a:lnTo>
                <a:lnTo>
                  <a:pt x="112" y="112"/>
                </a:lnTo>
                <a:lnTo>
                  <a:pt x="109" y="114"/>
                </a:lnTo>
                <a:lnTo>
                  <a:pt x="102" y="120"/>
                </a:lnTo>
                <a:lnTo>
                  <a:pt x="99" y="122"/>
                </a:lnTo>
                <a:lnTo>
                  <a:pt x="97" y="124"/>
                </a:lnTo>
                <a:lnTo>
                  <a:pt x="96" y="124"/>
                </a:lnTo>
                <a:lnTo>
                  <a:pt x="92" y="124"/>
                </a:lnTo>
                <a:lnTo>
                  <a:pt x="86" y="127"/>
                </a:lnTo>
                <a:lnTo>
                  <a:pt x="83" y="127"/>
                </a:lnTo>
                <a:lnTo>
                  <a:pt x="81" y="129"/>
                </a:lnTo>
                <a:lnTo>
                  <a:pt x="71" y="129"/>
                </a:lnTo>
                <a:lnTo>
                  <a:pt x="68" y="130"/>
                </a:lnTo>
                <a:lnTo>
                  <a:pt x="71" y="130"/>
                </a:lnTo>
                <a:lnTo>
                  <a:pt x="64" y="129"/>
                </a:lnTo>
                <a:lnTo>
                  <a:pt x="58" y="129"/>
                </a:lnTo>
                <a:lnTo>
                  <a:pt x="54" y="127"/>
                </a:lnTo>
                <a:lnTo>
                  <a:pt x="51" y="127"/>
                </a:lnTo>
                <a:lnTo>
                  <a:pt x="45" y="124"/>
                </a:lnTo>
                <a:lnTo>
                  <a:pt x="41" y="124"/>
                </a:lnTo>
                <a:lnTo>
                  <a:pt x="35" y="120"/>
                </a:lnTo>
                <a:lnTo>
                  <a:pt x="33" y="119"/>
                </a:lnTo>
                <a:lnTo>
                  <a:pt x="31" y="115"/>
                </a:lnTo>
                <a:lnTo>
                  <a:pt x="28" y="114"/>
                </a:lnTo>
                <a:lnTo>
                  <a:pt x="21" y="107"/>
                </a:lnTo>
                <a:lnTo>
                  <a:pt x="20" y="104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43" name="Oval 155"/>
          <p:cNvSpPr>
            <a:spLocks noChangeArrowheads="1"/>
          </p:cNvSpPr>
          <p:nvPr/>
        </p:nvSpPr>
        <p:spPr bwMode="auto">
          <a:xfrm>
            <a:off x="5282712" y="4384675"/>
            <a:ext cx="196362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44" name="Freeform 156"/>
          <p:cNvSpPr>
            <a:spLocks/>
          </p:cNvSpPr>
          <p:nvPr/>
        </p:nvSpPr>
        <p:spPr bwMode="auto">
          <a:xfrm>
            <a:off x="5275386" y="4376738"/>
            <a:ext cx="208085" cy="222250"/>
          </a:xfrm>
          <a:custGeom>
            <a:avLst/>
            <a:gdLst>
              <a:gd name="T0" fmla="*/ 2147483647 w 142"/>
              <a:gd name="T1" fmla="*/ 2147483647 h 140"/>
              <a:gd name="T2" fmla="*/ 2147483647 w 142"/>
              <a:gd name="T3" fmla="*/ 2147483647 h 140"/>
              <a:gd name="T4" fmla="*/ 2147483647 w 142"/>
              <a:gd name="T5" fmla="*/ 2147483647 h 140"/>
              <a:gd name="T6" fmla="*/ 2147483647 w 142"/>
              <a:gd name="T7" fmla="*/ 2147483647 h 140"/>
              <a:gd name="T8" fmla="*/ 2147483647 w 142"/>
              <a:gd name="T9" fmla="*/ 2147483647 h 140"/>
              <a:gd name="T10" fmla="*/ 2147483647 w 142"/>
              <a:gd name="T11" fmla="*/ 2147483647 h 140"/>
              <a:gd name="T12" fmla="*/ 2147483647 w 142"/>
              <a:gd name="T13" fmla="*/ 2147483647 h 140"/>
              <a:gd name="T14" fmla="*/ 2147483647 w 142"/>
              <a:gd name="T15" fmla="*/ 2147483647 h 140"/>
              <a:gd name="T16" fmla="*/ 2147483647 w 142"/>
              <a:gd name="T17" fmla="*/ 2147483647 h 140"/>
              <a:gd name="T18" fmla="*/ 2147483647 w 142"/>
              <a:gd name="T19" fmla="*/ 2147483647 h 140"/>
              <a:gd name="T20" fmla="*/ 2147483647 w 142"/>
              <a:gd name="T21" fmla="*/ 2147483647 h 140"/>
              <a:gd name="T22" fmla="*/ 2147483647 w 142"/>
              <a:gd name="T23" fmla="*/ 2147483647 h 140"/>
              <a:gd name="T24" fmla="*/ 2147483647 w 142"/>
              <a:gd name="T25" fmla="*/ 2147483647 h 140"/>
              <a:gd name="T26" fmla="*/ 2147483647 w 142"/>
              <a:gd name="T27" fmla="*/ 2147483647 h 140"/>
              <a:gd name="T28" fmla="*/ 2147483647 w 142"/>
              <a:gd name="T29" fmla="*/ 2147483647 h 140"/>
              <a:gd name="T30" fmla="*/ 2147483647 w 142"/>
              <a:gd name="T31" fmla="*/ 2147483647 h 140"/>
              <a:gd name="T32" fmla="*/ 2147483647 w 142"/>
              <a:gd name="T33" fmla="*/ 2147483647 h 140"/>
              <a:gd name="T34" fmla="*/ 2147483647 w 142"/>
              <a:gd name="T35" fmla="*/ 2147483647 h 140"/>
              <a:gd name="T36" fmla="*/ 2147483647 w 142"/>
              <a:gd name="T37" fmla="*/ 2147483647 h 140"/>
              <a:gd name="T38" fmla="*/ 2147483647 w 142"/>
              <a:gd name="T39" fmla="*/ 2147483647 h 140"/>
              <a:gd name="T40" fmla="*/ 2147483647 w 142"/>
              <a:gd name="T41" fmla="*/ 2147483647 h 140"/>
              <a:gd name="T42" fmla="*/ 2147483647 w 142"/>
              <a:gd name="T43" fmla="*/ 2147483647 h 140"/>
              <a:gd name="T44" fmla="*/ 2147483647 w 142"/>
              <a:gd name="T45" fmla="*/ 2147483647 h 140"/>
              <a:gd name="T46" fmla="*/ 2147483647 w 142"/>
              <a:gd name="T47" fmla="*/ 2147483647 h 140"/>
              <a:gd name="T48" fmla="*/ 2147483647 w 142"/>
              <a:gd name="T49" fmla="*/ 2147483647 h 140"/>
              <a:gd name="T50" fmla="*/ 2147483647 w 142"/>
              <a:gd name="T51" fmla="*/ 2147483647 h 140"/>
              <a:gd name="T52" fmla="*/ 2147483647 w 142"/>
              <a:gd name="T53" fmla="*/ 2147483647 h 140"/>
              <a:gd name="T54" fmla="*/ 2147483647 w 142"/>
              <a:gd name="T55" fmla="*/ 2147483647 h 140"/>
              <a:gd name="T56" fmla="*/ 0 w 142"/>
              <a:gd name="T57" fmla="*/ 2147483647 h 140"/>
              <a:gd name="T58" fmla="*/ 2147483647 w 142"/>
              <a:gd name="T59" fmla="*/ 2147483647 h 140"/>
              <a:gd name="T60" fmla="*/ 2147483647 w 142"/>
              <a:gd name="T61" fmla="*/ 2147483647 h 140"/>
              <a:gd name="T62" fmla="*/ 2147483647 w 142"/>
              <a:gd name="T63" fmla="*/ 2147483647 h 140"/>
              <a:gd name="T64" fmla="*/ 2147483647 w 142"/>
              <a:gd name="T65" fmla="*/ 2147483647 h 140"/>
              <a:gd name="T66" fmla="*/ 2147483647 w 142"/>
              <a:gd name="T67" fmla="*/ 2147483647 h 140"/>
              <a:gd name="T68" fmla="*/ 2147483647 w 142"/>
              <a:gd name="T69" fmla="*/ 2147483647 h 140"/>
              <a:gd name="T70" fmla="*/ 2147483647 w 142"/>
              <a:gd name="T71" fmla="*/ 2147483647 h 140"/>
              <a:gd name="T72" fmla="*/ 2147483647 w 142"/>
              <a:gd name="T73" fmla="*/ 2147483647 h 140"/>
              <a:gd name="T74" fmla="*/ 2147483647 w 142"/>
              <a:gd name="T75" fmla="*/ 2147483647 h 140"/>
              <a:gd name="T76" fmla="*/ 2147483647 w 142"/>
              <a:gd name="T77" fmla="*/ 2147483647 h 140"/>
              <a:gd name="T78" fmla="*/ 2147483647 w 142"/>
              <a:gd name="T79" fmla="*/ 2147483647 h 140"/>
              <a:gd name="T80" fmla="*/ 2147483647 w 142"/>
              <a:gd name="T81" fmla="*/ 2147483647 h 140"/>
              <a:gd name="T82" fmla="*/ 2147483647 w 142"/>
              <a:gd name="T83" fmla="*/ 2147483647 h 140"/>
              <a:gd name="T84" fmla="*/ 2147483647 w 142"/>
              <a:gd name="T85" fmla="*/ 2147483647 h 140"/>
              <a:gd name="T86" fmla="*/ 2147483647 w 142"/>
              <a:gd name="T87" fmla="*/ 2147483647 h 140"/>
              <a:gd name="T88" fmla="*/ 2147483647 w 142"/>
              <a:gd name="T89" fmla="*/ 2147483647 h 140"/>
              <a:gd name="T90" fmla="*/ 2147483647 w 142"/>
              <a:gd name="T91" fmla="*/ 2147483647 h 140"/>
              <a:gd name="T92" fmla="*/ 2147483647 w 142"/>
              <a:gd name="T93" fmla="*/ 2147483647 h 140"/>
              <a:gd name="T94" fmla="*/ 2147483647 w 142"/>
              <a:gd name="T95" fmla="*/ 2147483647 h 140"/>
              <a:gd name="T96" fmla="*/ 2147483647 w 142"/>
              <a:gd name="T97" fmla="*/ 2147483647 h 140"/>
              <a:gd name="T98" fmla="*/ 2147483647 w 142"/>
              <a:gd name="T99" fmla="*/ 2147483647 h 140"/>
              <a:gd name="T100" fmla="*/ 2147483647 w 142"/>
              <a:gd name="T101" fmla="*/ 2147483647 h 140"/>
              <a:gd name="T102" fmla="*/ 2147483647 w 142"/>
              <a:gd name="T103" fmla="*/ 2147483647 h 140"/>
              <a:gd name="T104" fmla="*/ 2147483647 w 142"/>
              <a:gd name="T105" fmla="*/ 2147483647 h 140"/>
              <a:gd name="T106" fmla="*/ 2147483647 w 142"/>
              <a:gd name="T107" fmla="*/ 2147483647 h 140"/>
              <a:gd name="T108" fmla="*/ 2147483647 w 142"/>
              <a:gd name="T109" fmla="*/ 2147483647 h 140"/>
              <a:gd name="T110" fmla="*/ 2147483647 w 142"/>
              <a:gd name="T111" fmla="*/ 2147483647 h 140"/>
              <a:gd name="T112" fmla="*/ 2147483647 w 142"/>
              <a:gd name="T113" fmla="*/ 2147483647 h 140"/>
              <a:gd name="T114" fmla="*/ 2147483647 w 142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8" y="104"/>
                </a:lnTo>
                <a:lnTo>
                  <a:pt x="10" y="105"/>
                </a:lnTo>
                <a:lnTo>
                  <a:pt x="11" y="109"/>
                </a:lnTo>
                <a:lnTo>
                  <a:pt x="18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49" y="137"/>
                </a:lnTo>
                <a:lnTo>
                  <a:pt x="53" y="137"/>
                </a:lnTo>
                <a:lnTo>
                  <a:pt x="54" y="139"/>
                </a:lnTo>
                <a:lnTo>
                  <a:pt x="66" y="139"/>
                </a:lnTo>
                <a:lnTo>
                  <a:pt x="69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7" y="134"/>
                </a:lnTo>
                <a:lnTo>
                  <a:pt x="101" y="134"/>
                </a:lnTo>
                <a:lnTo>
                  <a:pt x="106" y="130"/>
                </a:lnTo>
                <a:lnTo>
                  <a:pt x="107" y="129"/>
                </a:lnTo>
                <a:lnTo>
                  <a:pt x="111" y="127"/>
                </a:lnTo>
                <a:lnTo>
                  <a:pt x="117" y="120"/>
                </a:lnTo>
                <a:lnTo>
                  <a:pt x="121" y="119"/>
                </a:lnTo>
                <a:lnTo>
                  <a:pt x="122" y="115"/>
                </a:lnTo>
                <a:lnTo>
                  <a:pt x="129" y="109"/>
                </a:lnTo>
                <a:lnTo>
                  <a:pt x="131" y="105"/>
                </a:lnTo>
                <a:lnTo>
                  <a:pt x="132" y="104"/>
                </a:lnTo>
                <a:lnTo>
                  <a:pt x="135" y="99"/>
                </a:lnTo>
                <a:lnTo>
                  <a:pt x="135" y="96"/>
                </a:lnTo>
                <a:lnTo>
                  <a:pt x="139" y="89"/>
                </a:lnTo>
                <a:lnTo>
                  <a:pt x="139" y="86"/>
                </a:lnTo>
                <a:lnTo>
                  <a:pt x="140" y="84"/>
                </a:lnTo>
                <a:lnTo>
                  <a:pt x="140" y="74"/>
                </a:lnTo>
                <a:lnTo>
                  <a:pt x="142" y="71"/>
                </a:lnTo>
                <a:lnTo>
                  <a:pt x="142" y="67"/>
                </a:lnTo>
                <a:lnTo>
                  <a:pt x="140" y="64"/>
                </a:lnTo>
                <a:lnTo>
                  <a:pt x="140" y="54"/>
                </a:lnTo>
                <a:lnTo>
                  <a:pt x="139" y="51"/>
                </a:lnTo>
                <a:lnTo>
                  <a:pt x="139" y="48"/>
                </a:lnTo>
                <a:lnTo>
                  <a:pt x="135" y="41"/>
                </a:lnTo>
                <a:lnTo>
                  <a:pt x="135" y="38"/>
                </a:lnTo>
                <a:lnTo>
                  <a:pt x="132" y="34"/>
                </a:lnTo>
                <a:lnTo>
                  <a:pt x="129" y="28"/>
                </a:lnTo>
                <a:lnTo>
                  <a:pt x="127" y="26"/>
                </a:lnTo>
                <a:lnTo>
                  <a:pt x="124" y="24"/>
                </a:lnTo>
                <a:lnTo>
                  <a:pt x="122" y="21"/>
                </a:lnTo>
                <a:lnTo>
                  <a:pt x="116" y="14"/>
                </a:lnTo>
                <a:lnTo>
                  <a:pt x="112" y="13"/>
                </a:lnTo>
                <a:lnTo>
                  <a:pt x="111" y="11"/>
                </a:lnTo>
                <a:lnTo>
                  <a:pt x="107" y="10"/>
                </a:lnTo>
                <a:lnTo>
                  <a:pt x="106" y="8"/>
                </a:lnTo>
                <a:lnTo>
                  <a:pt x="101" y="5"/>
                </a:lnTo>
                <a:lnTo>
                  <a:pt x="97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4" y="0"/>
                </a:lnTo>
                <a:lnTo>
                  <a:pt x="53" y="1"/>
                </a:lnTo>
                <a:lnTo>
                  <a:pt x="49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8" y="21"/>
                </a:lnTo>
                <a:lnTo>
                  <a:pt x="16" y="24"/>
                </a:lnTo>
                <a:lnTo>
                  <a:pt x="13" y="26"/>
                </a:lnTo>
                <a:lnTo>
                  <a:pt x="11" y="28"/>
                </a:lnTo>
                <a:lnTo>
                  <a:pt x="8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1" y="54"/>
                </a:lnTo>
                <a:lnTo>
                  <a:pt x="11" y="51"/>
                </a:lnTo>
                <a:lnTo>
                  <a:pt x="15" y="44"/>
                </a:lnTo>
                <a:lnTo>
                  <a:pt x="15" y="41"/>
                </a:lnTo>
                <a:lnTo>
                  <a:pt x="18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1" y="21"/>
                </a:lnTo>
                <a:lnTo>
                  <a:pt x="35" y="19"/>
                </a:lnTo>
                <a:lnTo>
                  <a:pt x="36" y="18"/>
                </a:lnTo>
                <a:lnTo>
                  <a:pt x="40" y="16"/>
                </a:lnTo>
                <a:lnTo>
                  <a:pt x="41" y="14"/>
                </a:lnTo>
                <a:lnTo>
                  <a:pt x="43" y="14"/>
                </a:lnTo>
                <a:lnTo>
                  <a:pt x="46" y="14"/>
                </a:lnTo>
                <a:lnTo>
                  <a:pt x="53" y="11"/>
                </a:lnTo>
                <a:lnTo>
                  <a:pt x="56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4" y="11"/>
                </a:lnTo>
                <a:lnTo>
                  <a:pt x="88" y="11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6"/>
                </a:lnTo>
                <a:lnTo>
                  <a:pt x="104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7" y="31"/>
                </a:lnTo>
                <a:lnTo>
                  <a:pt x="121" y="33"/>
                </a:lnTo>
                <a:lnTo>
                  <a:pt x="122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2" y="71"/>
                </a:lnTo>
                <a:lnTo>
                  <a:pt x="132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2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4" y="120"/>
                </a:lnTo>
                <a:lnTo>
                  <a:pt x="101" y="122"/>
                </a:lnTo>
                <a:lnTo>
                  <a:pt x="99" y="124"/>
                </a:lnTo>
                <a:lnTo>
                  <a:pt x="97" y="124"/>
                </a:lnTo>
                <a:lnTo>
                  <a:pt x="94" y="124"/>
                </a:lnTo>
                <a:lnTo>
                  <a:pt x="88" y="127"/>
                </a:lnTo>
                <a:lnTo>
                  <a:pt x="84" y="127"/>
                </a:lnTo>
                <a:lnTo>
                  <a:pt x="83" y="129"/>
                </a:lnTo>
                <a:lnTo>
                  <a:pt x="73" y="129"/>
                </a:lnTo>
                <a:lnTo>
                  <a:pt x="69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6" y="127"/>
                </a:lnTo>
                <a:lnTo>
                  <a:pt x="53" y="127"/>
                </a:lnTo>
                <a:lnTo>
                  <a:pt x="46" y="124"/>
                </a:lnTo>
                <a:lnTo>
                  <a:pt x="43" y="124"/>
                </a:lnTo>
                <a:lnTo>
                  <a:pt x="41" y="124"/>
                </a:lnTo>
                <a:lnTo>
                  <a:pt x="40" y="122"/>
                </a:lnTo>
                <a:lnTo>
                  <a:pt x="36" y="120"/>
                </a:lnTo>
                <a:lnTo>
                  <a:pt x="30" y="114"/>
                </a:lnTo>
                <a:lnTo>
                  <a:pt x="26" y="112"/>
                </a:lnTo>
                <a:lnTo>
                  <a:pt x="25" y="109"/>
                </a:lnTo>
                <a:lnTo>
                  <a:pt x="18" y="102"/>
                </a:lnTo>
                <a:lnTo>
                  <a:pt x="16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1" y="86"/>
                </a:lnTo>
                <a:lnTo>
                  <a:pt x="11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45" name="Oval 157"/>
          <p:cNvSpPr>
            <a:spLocks noChangeArrowheads="1"/>
          </p:cNvSpPr>
          <p:nvPr/>
        </p:nvSpPr>
        <p:spPr bwMode="auto">
          <a:xfrm>
            <a:off x="5635869" y="4384675"/>
            <a:ext cx="196362" cy="2095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34646" name="Freeform 158"/>
          <p:cNvSpPr>
            <a:spLocks/>
          </p:cNvSpPr>
          <p:nvPr/>
        </p:nvSpPr>
        <p:spPr bwMode="auto">
          <a:xfrm>
            <a:off x="5628543" y="4376738"/>
            <a:ext cx="209550" cy="222250"/>
          </a:xfrm>
          <a:custGeom>
            <a:avLst/>
            <a:gdLst>
              <a:gd name="T0" fmla="*/ 2147483647 w 143"/>
              <a:gd name="T1" fmla="*/ 2147483647 h 140"/>
              <a:gd name="T2" fmla="*/ 2147483647 w 143"/>
              <a:gd name="T3" fmla="*/ 2147483647 h 140"/>
              <a:gd name="T4" fmla="*/ 2147483647 w 143"/>
              <a:gd name="T5" fmla="*/ 2147483647 h 140"/>
              <a:gd name="T6" fmla="*/ 2147483647 w 143"/>
              <a:gd name="T7" fmla="*/ 2147483647 h 140"/>
              <a:gd name="T8" fmla="*/ 2147483647 w 143"/>
              <a:gd name="T9" fmla="*/ 2147483647 h 140"/>
              <a:gd name="T10" fmla="*/ 2147483647 w 143"/>
              <a:gd name="T11" fmla="*/ 2147483647 h 140"/>
              <a:gd name="T12" fmla="*/ 2147483647 w 143"/>
              <a:gd name="T13" fmla="*/ 2147483647 h 140"/>
              <a:gd name="T14" fmla="*/ 2147483647 w 143"/>
              <a:gd name="T15" fmla="*/ 2147483647 h 140"/>
              <a:gd name="T16" fmla="*/ 2147483647 w 143"/>
              <a:gd name="T17" fmla="*/ 2147483647 h 140"/>
              <a:gd name="T18" fmla="*/ 2147483647 w 143"/>
              <a:gd name="T19" fmla="*/ 2147483647 h 140"/>
              <a:gd name="T20" fmla="*/ 2147483647 w 143"/>
              <a:gd name="T21" fmla="*/ 2147483647 h 140"/>
              <a:gd name="T22" fmla="*/ 2147483647 w 143"/>
              <a:gd name="T23" fmla="*/ 2147483647 h 140"/>
              <a:gd name="T24" fmla="*/ 2147483647 w 143"/>
              <a:gd name="T25" fmla="*/ 2147483647 h 140"/>
              <a:gd name="T26" fmla="*/ 2147483647 w 143"/>
              <a:gd name="T27" fmla="*/ 2147483647 h 140"/>
              <a:gd name="T28" fmla="*/ 2147483647 w 143"/>
              <a:gd name="T29" fmla="*/ 2147483647 h 140"/>
              <a:gd name="T30" fmla="*/ 2147483647 w 143"/>
              <a:gd name="T31" fmla="*/ 2147483647 h 140"/>
              <a:gd name="T32" fmla="*/ 2147483647 w 143"/>
              <a:gd name="T33" fmla="*/ 2147483647 h 140"/>
              <a:gd name="T34" fmla="*/ 2147483647 w 143"/>
              <a:gd name="T35" fmla="*/ 2147483647 h 140"/>
              <a:gd name="T36" fmla="*/ 2147483647 w 143"/>
              <a:gd name="T37" fmla="*/ 2147483647 h 140"/>
              <a:gd name="T38" fmla="*/ 2147483647 w 143"/>
              <a:gd name="T39" fmla="*/ 2147483647 h 140"/>
              <a:gd name="T40" fmla="*/ 2147483647 w 143"/>
              <a:gd name="T41" fmla="*/ 2147483647 h 140"/>
              <a:gd name="T42" fmla="*/ 2147483647 w 143"/>
              <a:gd name="T43" fmla="*/ 2147483647 h 140"/>
              <a:gd name="T44" fmla="*/ 2147483647 w 143"/>
              <a:gd name="T45" fmla="*/ 2147483647 h 140"/>
              <a:gd name="T46" fmla="*/ 2147483647 w 143"/>
              <a:gd name="T47" fmla="*/ 2147483647 h 140"/>
              <a:gd name="T48" fmla="*/ 2147483647 w 143"/>
              <a:gd name="T49" fmla="*/ 2147483647 h 140"/>
              <a:gd name="T50" fmla="*/ 2147483647 w 143"/>
              <a:gd name="T51" fmla="*/ 2147483647 h 140"/>
              <a:gd name="T52" fmla="*/ 2147483647 w 143"/>
              <a:gd name="T53" fmla="*/ 2147483647 h 140"/>
              <a:gd name="T54" fmla="*/ 2147483647 w 143"/>
              <a:gd name="T55" fmla="*/ 2147483647 h 140"/>
              <a:gd name="T56" fmla="*/ 0 w 143"/>
              <a:gd name="T57" fmla="*/ 2147483647 h 140"/>
              <a:gd name="T58" fmla="*/ 2147483647 w 143"/>
              <a:gd name="T59" fmla="*/ 2147483647 h 140"/>
              <a:gd name="T60" fmla="*/ 2147483647 w 143"/>
              <a:gd name="T61" fmla="*/ 2147483647 h 140"/>
              <a:gd name="T62" fmla="*/ 2147483647 w 143"/>
              <a:gd name="T63" fmla="*/ 2147483647 h 140"/>
              <a:gd name="T64" fmla="*/ 2147483647 w 143"/>
              <a:gd name="T65" fmla="*/ 2147483647 h 140"/>
              <a:gd name="T66" fmla="*/ 2147483647 w 143"/>
              <a:gd name="T67" fmla="*/ 2147483647 h 140"/>
              <a:gd name="T68" fmla="*/ 2147483647 w 143"/>
              <a:gd name="T69" fmla="*/ 2147483647 h 140"/>
              <a:gd name="T70" fmla="*/ 2147483647 w 143"/>
              <a:gd name="T71" fmla="*/ 2147483647 h 140"/>
              <a:gd name="T72" fmla="*/ 2147483647 w 143"/>
              <a:gd name="T73" fmla="*/ 2147483647 h 140"/>
              <a:gd name="T74" fmla="*/ 2147483647 w 143"/>
              <a:gd name="T75" fmla="*/ 2147483647 h 140"/>
              <a:gd name="T76" fmla="*/ 2147483647 w 143"/>
              <a:gd name="T77" fmla="*/ 2147483647 h 140"/>
              <a:gd name="T78" fmla="*/ 2147483647 w 143"/>
              <a:gd name="T79" fmla="*/ 2147483647 h 140"/>
              <a:gd name="T80" fmla="*/ 2147483647 w 143"/>
              <a:gd name="T81" fmla="*/ 2147483647 h 140"/>
              <a:gd name="T82" fmla="*/ 2147483647 w 143"/>
              <a:gd name="T83" fmla="*/ 2147483647 h 140"/>
              <a:gd name="T84" fmla="*/ 2147483647 w 143"/>
              <a:gd name="T85" fmla="*/ 2147483647 h 140"/>
              <a:gd name="T86" fmla="*/ 2147483647 w 143"/>
              <a:gd name="T87" fmla="*/ 2147483647 h 140"/>
              <a:gd name="T88" fmla="*/ 2147483647 w 143"/>
              <a:gd name="T89" fmla="*/ 2147483647 h 140"/>
              <a:gd name="T90" fmla="*/ 2147483647 w 143"/>
              <a:gd name="T91" fmla="*/ 2147483647 h 140"/>
              <a:gd name="T92" fmla="*/ 2147483647 w 143"/>
              <a:gd name="T93" fmla="*/ 2147483647 h 140"/>
              <a:gd name="T94" fmla="*/ 2147483647 w 143"/>
              <a:gd name="T95" fmla="*/ 2147483647 h 140"/>
              <a:gd name="T96" fmla="*/ 2147483647 w 143"/>
              <a:gd name="T97" fmla="*/ 2147483647 h 140"/>
              <a:gd name="T98" fmla="*/ 2147483647 w 143"/>
              <a:gd name="T99" fmla="*/ 2147483647 h 140"/>
              <a:gd name="T100" fmla="*/ 2147483647 w 143"/>
              <a:gd name="T101" fmla="*/ 2147483647 h 140"/>
              <a:gd name="T102" fmla="*/ 2147483647 w 143"/>
              <a:gd name="T103" fmla="*/ 2147483647 h 140"/>
              <a:gd name="T104" fmla="*/ 2147483647 w 143"/>
              <a:gd name="T105" fmla="*/ 2147483647 h 140"/>
              <a:gd name="T106" fmla="*/ 2147483647 w 143"/>
              <a:gd name="T107" fmla="*/ 2147483647 h 140"/>
              <a:gd name="T108" fmla="*/ 2147483647 w 143"/>
              <a:gd name="T109" fmla="*/ 2147483647 h 140"/>
              <a:gd name="T110" fmla="*/ 2147483647 w 143"/>
              <a:gd name="T111" fmla="*/ 2147483647 h 140"/>
              <a:gd name="T112" fmla="*/ 2147483647 w 143"/>
              <a:gd name="T113" fmla="*/ 2147483647 h 140"/>
              <a:gd name="T114" fmla="*/ 2147483647 w 143"/>
              <a:gd name="T115" fmla="*/ 2147483647 h 1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3" h="140">
                <a:moveTo>
                  <a:pt x="0" y="69"/>
                </a:moveTo>
                <a:lnTo>
                  <a:pt x="0" y="84"/>
                </a:lnTo>
                <a:lnTo>
                  <a:pt x="2" y="86"/>
                </a:lnTo>
                <a:lnTo>
                  <a:pt x="2" y="89"/>
                </a:lnTo>
                <a:lnTo>
                  <a:pt x="5" y="96"/>
                </a:lnTo>
                <a:lnTo>
                  <a:pt x="5" y="99"/>
                </a:lnTo>
                <a:lnTo>
                  <a:pt x="9" y="104"/>
                </a:lnTo>
                <a:lnTo>
                  <a:pt x="10" y="105"/>
                </a:lnTo>
                <a:lnTo>
                  <a:pt x="12" y="109"/>
                </a:lnTo>
                <a:lnTo>
                  <a:pt x="19" y="115"/>
                </a:lnTo>
                <a:lnTo>
                  <a:pt x="20" y="119"/>
                </a:lnTo>
                <a:lnTo>
                  <a:pt x="23" y="120"/>
                </a:lnTo>
                <a:lnTo>
                  <a:pt x="30" y="127"/>
                </a:lnTo>
                <a:lnTo>
                  <a:pt x="33" y="129"/>
                </a:lnTo>
                <a:lnTo>
                  <a:pt x="35" y="130"/>
                </a:lnTo>
                <a:lnTo>
                  <a:pt x="40" y="134"/>
                </a:lnTo>
                <a:lnTo>
                  <a:pt x="43" y="134"/>
                </a:lnTo>
                <a:lnTo>
                  <a:pt x="50" y="137"/>
                </a:lnTo>
                <a:lnTo>
                  <a:pt x="53" y="137"/>
                </a:lnTo>
                <a:lnTo>
                  <a:pt x="55" y="139"/>
                </a:lnTo>
                <a:lnTo>
                  <a:pt x="66" y="139"/>
                </a:lnTo>
                <a:lnTo>
                  <a:pt x="70" y="140"/>
                </a:lnTo>
                <a:lnTo>
                  <a:pt x="73" y="140"/>
                </a:lnTo>
                <a:lnTo>
                  <a:pt x="76" y="139"/>
                </a:lnTo>
                <a:lnTo>
                  <a:pt x="86" y="139"/>
                </a:lnTo>
                <a:lnTo>
                  <a:pt x="88" y="137"/>
                </a:lnTo>
                <a:lnTo>
                  <a:pt x="91" y="137"/>
                </a:lnTo>
                <a:lnTo>
                  <a:pt x="98" y="134"/>
                </a:lnTo>
                <a:lnTo>
                  <a:pt x="101" y="134"/>
                </a:lnTo>
                <a:lnTo>
                  <a:pt x="106" y="130"/>
                </a:lnTo>
                <a:lnTo>
                  <a:pt x="108" y="129"/>
                </a:lnTo>
                <a:lnTo>
                  <a:pt x="111" y="127"/>
                </a:lnTo>
                <a:lnTo>
                  <a:pt x="118" y="120"/>
                </a:lnTo>
                <a:lnTo>
                  <a:pt x="121" y="119"/>
                </a:lnTo>
                <a:lnTo>
                  <a:pt x="123" y="115"/>
                </a:lnTo>
                <a:lnTo>
                  <a:pt x="129" y="109"/>
                </a:lnTo>
                <a:lnTo>
                  <a:pt x="131" y="105"/>
                </a:lnTo>
                <a:lnTo>
                  <a:pt x="133" y="104"/>
                </a:lnTo>
                <a:lnTo>
                  <a:pt x="136" y="99"/>
                </a:lnTo>
                <a:lnTo>
                  <a:pt x="136" y="96"/>
                </a:lnTo>
                <a:lnTo>
                  <a:pt x="139" y="89"/>
                </a:lnTo>
                <a:lnTo>
                  <a:pt x="139" y="86"/>
                </a:lnTo>
                <a:lnTo>
                  <a:pt x="141" y="84"/>
                </a:lnTo>
                <a:lnTo>
                  <a:pt x="141" y="74"/>
                </a:lnTo>
                <a:lnTo>
                  <a:pt x="143" y="71"/>
                </a:lnTo>
                <a:lnTo>
                  <a:pt x="143" y="67"/>
                </a:lnTo>
                <a:lnTo>
                  <a:pt x="141" y="64"/>
                </a:lnTo>
                <a:lnTo>
                  <a:pt x="141" y="54"/>
                </a:lnTo>
                <a:lnTo>
                  <a:pt x="139" y="51"/>
                </a:lnTo>
                <a:lnTo>
                  <a:pt x="139" y="48"/>
                </a:lnTo>
                <a:lnTo>
                  <a:pt x="136" y="41"/>
                </a:lnTo>
                <a:lnTo>
                  <a:pt x="136" y="38"/>
                </a:lnTo>
                <a:lnTo>
                  <a:pt x="133" y="34"/>
                </a:lnTo>
                <a:lnTo>
                  <a:pt x="129" y="28"/>
                </a:lnTo>
                <a:lnTo>
                  <a:pt x="128" y="26"/>
                </a:lnTo>
                <a:lnTo>
                  <a:pt x="124" y="24"/>
                </a:lnTo>
                <a:lnTo>
                  <a:pt x="123" y="21"/>
                </a:lnTo>
                <a:lnTo>
                  <a:pt x="116" y="14"/>
                </a:lnTo>
                <a:lnTo>
                  <a:pt x="113" y="13"/>
                </a:lnTo>
                <a:lnTo>
                  <a:pt x="111" y="11"/>
                </a:lnTo>
                <a:lnTo>
                  <a:pt x="108" y="10"/>
                </a:lnTo>
                <a:lnTo>
                  <a:pt x="106" y="8"/>
                </a:lnTo>
                <a:lnTo>
                  <a:pt x="101" y="5"/>
                </a:lnTo>
                <a:lnTo>
                  <a:pt x="98" y="5"/>
                </a:lnTo>
                <a:lnTo>
                  <a:pt x="91" y="1"/>
                </a:lnTo>
                <a:lnTo>
                  <a:pt x="88" y="1"/>
                </a:lnTo>
                <a:lnTo>
                  <a:pt x="86" y="0"/>
                </a:lnTo>
                <a:lnTo>
                  <a:pt x="55" y="0"/>
                </a:lnTo>
                <a:lnTo>
                  <a:pt x="53" y="1"/>
                </a:lnTo>
                <a:lnTo>
                  <a:pt x="50" y="1"/>
                </a:lnTo>
                <a:lnTo>
                  <a:pt x="43" y="5"/>
                </a:lnTo>
                <a:lnTo>
                  <a:pt x="40" y="5"/>
                </a:lnTo>
                <a:lnTo>
                  <a:pt x="35" y="8"/>
                </a:lnTo>
                <a:lnTo>
                  <a:pt x="33" y="10"/>
                </a:lnTo>
                <a:lnTo>
                  <a:pt x="30" y="11"/>
                </a:lnTo>
                <a:lnTo>
                  <a:pt x="28" y="13"/>
                </a:lnTo>
                <a:lnTo>
                  <a:pt x="25" y="14"/>
                </a:lnTo>
                <a:lnTo>
                  <a:pt x="19" y="21"/>
                </a:lnTo>
                <a:lnTo>
                  <a:pt x="17" y="24"/>
                </a:lnTo>
                <a:lnTo>
                  <a:pt x="14" y="26"/>
                </a:lnTo>
                <a:lnTo>
                  <a:pt x="12" y="28"/>
                </a:lnTo>
                <a:lnTo>
                  <a:pt x="9" y="34"/>
                </a:lnTo>
                <a:lnTo>
                  <a:pt x="5" y="38"/>
                </a:lnTo>
                <a:lnTo>
                  <a:pt x="5" y="41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69"/>
                </a:lnTo>
                <a:lnTo>
                  <a:pt x="10" y="69"/>
                </a:lnTo>
                <a:lnTo>
                  <a:pt x="10" y="58"/>
                </a:lnTo>
                <a:lnTo>
                  <a:pt x="12" y="54"/>
                </a:lnTo>
                <a:lnTo>
                  <a:pt x="12" y="51"/>
                </a:lnTo>
                <a:lnTo>
                  <a:pt x="15" y="44"/>
                </a:lnTo>
                <a:lnTo>
                  <a:pt x="15" y="41"/>
                </a:lnTo>
                <a:lnTo>
                  <a:pt x="19" y="34"/>
                </a:lnTo>
                <a:lnTo>
                  <a:pt x="20" y="33"/>
                </a:lnTo>
                <a:lnTo>
                  <a:pt x="23" y="31"/>
                </a:lnTo>
                <a:lnTo>
                  <a:pt x="25" y="28"/>
                </a:lnTo>
                <a:lnTo>
                  <a:pt x="32" y="21"/>
                </a:lnTo>
                <a:lnTo>
                  <a:pt x="35" y="19"/>
                </a:lnTo>
                <a:lnTo>
                  <a:pt x="37" y="18"/>
                </a:lnTo>
                <a:lnTo>
                  <a:pt x="40" y="16"/>
                </a:lnTo>
                <a:lnTo>
                  <a:pt x="42" y="14"/>
                </a:lnTo>
                <a:lnTo>
                  <a:pt x="43" y="14"/>
                </a:lnTo>
                <a:lnTo>
                  <a:pt x="47" y="14"/>
                </a:lnTo>
                <a:lnTo>
                  <a:pt x="53" y="11"/>
                </a:lnTo>
                <a:lnTo>
                  <a:pt x="57" y="11"/>
                </a:lnTo>
                <a:lnTo>
                  <a:pt x="58" y="10"/>
                </a:lnTo>
                <a:lnTo>
                  <a:pt x="71" y="10"/>
                </a:lnTo>
                <a:lnTo>
                  <a:pt x="83" y="10"/>
                </a:lnTo>
                <a:lnTo>
                  <a:pt x="85" y="11"/>
                </a:lnTo>
                <a:lnTo>
                  <a:pt x="88" y="11"/>
                </a:lnTo>
                <a:lnTo>
                  <a:pt x="95" y="14"/>
                </a:lnTo>
                <a:lnTo>
                  <a:pt x="98" y="14"/>
                </a:lnTo>
                <a:lnTo>
                  <a:pt x="100" y="14"/>
                </a:lnTo>
                <a:lnTo>
                  <a:pt x="101" y="16"/>
                </a:lnTo>
                <a:lnTo>
                  <a:pt x="105" y="18"/>
                </a:lnTo>
                <a:lnTo>
                  <a:pt x="106" y="19"/>
                </a:lnTo>
                <a:lnTo>
                  <a:pt x="109" y="21"/>
                </a:lnTo>
                <a:lnTo>
                  <a:pt x="116" y="28"/>
                </a:lnTo>
                <a:lnTo>
                  <a:pt x="118" y="31"/>
                </a:lnTo>
                <a:lnTo>
                  <a:pt x="121" y="33"/>
                </a:lnTo>
                <a:lnTo>
                  <a:pt x="123" y="34"/>
                </a:lnTo>
                <a:lnTo>
                  <a:pt x="126" y="41"/>
                </a:lnTo>
                <a:lnTo>
                  <a:pt x="126" y="44"/>
                </a:lnTo>
                <a:lnTo>
                  <a:pt x="129" y="51"/>
                </a:lnTo>
                <a:lnTo>
                  <a:pt x="129" y="54"/>
                </a:lnTo>
                <a:lnTo>
                  <a:pt x="131" y="58"/>
                </a:lnTo>
                <a:lnTo>
                  <a:pt x="131" y="64"/>
                </a:lnTo>
                <a:lnTo>
                  <a:pt x="133" y="71"/>
                </a:lnTo>
                <a:lnTo>
                  <a:pt x="133" y="67"/>
                </a:lnTo>
                <a:lnTo>
                  <a:pt x="131" y="71"/>
                </a:lnTo>
                <a:lnTo>
                  <a:pt x="131" y="81"/>
                </a:lnTo>
                <a:lnTo>
                  <a:pt x="129" y="82"/>
                </a:lnTo>
                <a:lnTo>
                  <a:pt x="129" y="86"/>
                </a:lnTo>
                <a:lnTo>
                  <a:pt x="126" y="92"/>
                </a:lnTo>
                <a:lnTo>
                  <a:pt x="126" y="96"/>
                </a:lnTo>
                <a:lnTo>
                  <a:pt x="126" y="97"/>
                </a:lnTo>
                <a:lnTo>
                  <a:pt x="124" y="99"/>
                </a:lnTo>
                <a:lnTo>
                  <a:pt x="123" y="102"/>
                </a:lnTo>
                <a:lnTo>
                  <a:pt x="116" y="109"/>
                </a:lnTo>
                <a:lnTo>
                  <a:pt x="114" y="112"/>
                </a:lnTo>
                <a:lnTo>
                  <a:pt x="111" y="114"/>
                </a:lnTo>
                <a:lnTo>
                  <a:pt x="105" y="120"/>
                </a:lnTo>
                <a:lnTo>
                  <a:pt x="101" y="122"/>
                </a:lnTo>
                <a:lnTo>
                  <a:pt x="100" y="124"/>
                </a:lnTo>
                <a:lnTo>
                  <a:pt x="98" y="124"/>
                </a:lnTo>
                <a:lnTo>
                  <a:pt x="95" y="124"/>
                </a:lnTo>
                <a:lnTo>
                  <a:pt x="88" y="127"/>
                </a:lnTo>
                <a:lnTo>
                  <a:pt x="85" y="127"/>
                </a:lnTo>
                <a:lnTo>
                  <a:pt x="83" y="129"/>
                </a:lnTo>
                <a:lnTo>
                  <a:pt x="73" y="129"/>
                </a:lnTo>
                <a:lnTo>
                  <a:pt x="70" y="130"/>
                </a:lnTo>
                <a:lnTo>
                  <a:pt x="73" y="130"/>
                </a:lnTo>
                <a:lnTo>
                  <a:pt x="66" y="129"/>
                </a:lnTo>
                <a:lnTo>
                  <a:pt x="58" y="129"/>
                </a:lnTo>
                <a:lnTo>
                  <a:pt x="57" y="127"/>
                </a:lnTo>
                <a:lnTo>
                  <a:pt x="53" y="127"/>
                </a:lnTo>
                <a:lnTo>
                  <a:pt x="47" y="124"/>
                </a:lnTo>
                <a:lnTo>
                  <a:pt x="43" y="124"/>
                </a:lnTo>
                <a:lnTo>
                  <a:pt x="42" y="124"/>
                </a:lnTo>
                <a:lnTo>
                  <a:pt x="40" y="122"/>
                </a:lnTo>
                <a:lnTo>
                  <a:pt x="37" y="120"/>
                </a:lnTo>
                <a:lnTo>
                  <a:pt x="30" y="114"/>
                </a:lnTo>
                <a:lnTo>
                  <a:pt x="27" y="112"/>
                </a:lnTo>
                <a:lnTo>
                  <a:pt x="25" y="109"/>
                </a:lnTo>
                <a:lnTo>
                  <a:pt x="19" y="102"/>
                </a:lnTo>
                <a:lnTo>
                  <a:pt x="17" y="99"/>
                </a:lnTo>
                <a:lnTo>
                  <a:pt x="15" y="97"/>
                </a:lnTo>
                <a:lnTo>
                  <a:pt x="15" y="96"/>
                </a:lnTo>
                <a:lnTo>
                  <a:pt x="15" y="92"/>
                </a:lnTo>
                <a:lnTo>
                  <a:pt x="12" y="86"/>
                </a:lnTo>
                <a:lnTo>
                  <a:pt x="12" y="82"/>
                </a:lnTo>
                <a:lnTo>
                  <a:pt x="10" y="81"/>
                </a:lnTo>
                <a:lnTo>
                  <a:pt x="10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47" name="Freeform 159"/>
          <p:cNvSpPr>
            <a:spLocks/>
          </p:cNvSpPr>
          <p:nvPr/>
        </p:nvSpPr>
        <p:spPr bwMode="auto">
          <a:xfrm>
            <a:off x="3626827" y="2482850"/>
            <a:ext cx="2385646" cy="20638"/>
          </a:xfrm>
          <a:custGeom>
            <a:avLst/>
            <a:gdLst>
              <a:gd name="T0" fmla="*/ 2147483647 w 1628"/>
              <a:gd name="T1" fmla="*/ 0 h 13"/>
              <a:gd name="T2" fmla="*/ 2147483647 w 1628"/>
              <a:gd name="T3" fmla="*/ 0 h 13"/>
              <a:gd name="T4" fmla="*/ 2147483647 w 1628"/>
              <a:gd name="T5" fmla="*/ 2147483647 h 13"/>
              <a:gd name="T6" fmla="*/ 2147483647 w 1628"/>
              <a:gd name="T7" fmla="*/ 2147483647 h 13"/>
              <a:gd name="T8" fmla="*/ 2147483647 w 1628"/>
              <a:gd name="T9" fmla="*/ 2147483647 h 13"/>
              <a:gd name="T10" fmla="*/ 0 w 1628"/>
              <a:gd name="T11" fmla="*/ 2147483647 h 13"/>
              <a:gd name="T12" fmla="*/ 0 w 1628"/>
              <a:gd name="T13" fmla="*/ 2147483647 h 13"/>
              <a:gd name="T14" fmla="*/ 2147483647 w 1628"/>
              <a:gd name="T15" fmla="*/ 2147483647 h 13"/>
              <a:gd name="T16" fmla="*/ 2147483647 w 1628"/>
              <a:gd name="T17" fmla="*/ 2147483647 h 13"/>
              <a:gd name="T18" fmla="*/ 2147483647 w 1628"/>
              <a:gd name="T19" fmla="*/ 2147483647 h 13"/>
              <a:gd name="T20" fmla="*/ 2147483647 w 1628"/>
              <a:gd name="T21" fmla="*/ 2147483647 h 13"/>
              <a:gd name="T22" fmla="*/ 2147483647 w 1628"/>
              <a:gd name="T23" fmla="*/ 2147483647 h 13"/>
              <a:gd name="T24" fmla="*/ 2147483647 w 1628"/>
              <a:gd name="T25" fmla="*/ 2147483647 h 13"/>
              <a:gd name="T26" fmla="*/ 2147483647 w 1628"/>
              <a:gd name="T27" fmla="*/ 2147483647 h 13"/>
              <a:gd name="T28" fmla="*/ 2147483647 w 1628"/>
              <a:gd name="T29" fmla="*/ 2147483647 h 13"/>
              <a:gd name="T30" fmla="*/ 2147483647 w 1628"/>
              <a:gd name="T31" fmla="*/ 2147483647 h 13"/>
              <a:gd name="T32" fmla="*/ 2147483647 w 1628"/>
              <a:gd name="T33" fmla="*/ 2147483647 h 13"/>
              <a:gd name="T34" fmla="*/ 2147483647 w 1628"/>
              <a:gd name="T35" fmla="*/ 2147483647 h 13"/>
              <a:gd name="T36" fmla="*/ 2147483647 w 1628"/>
              <a:gd name="T37" fmla="*/ 2147483647 h 13"/>
              <a:gd name="T38" fmla="*/ 2147483647 w 1628"/>
              <a:gd name="T39" fmla="*/ 2147483647 h 13"/>
              <a:gd name="T40" fmla="*/ 2147483647 w 1628"/>
              <a:gd name="T41" fmla="*/ 0 h 13"/>
              <a:gd name="T42" fmla="*/ 2147483647 w 1628"/>
              <a:gd name="T43" fmla="*/ 0 h 13"/>
              <a:gd name="T44" fmla="*/ 2147483647 w 1628"/>
              <a:gd name="T45" fmla="*/ 0 h 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28" h="13">
                <a:moveTo>
                  <a:pt x="7" y="0"/>
                </a:moveTo>
                <a:lnTo>
                  <a:pt x="5" y="0"/>
                </a:lnTo>
                <a:lnTo>
                  <a:pt x="4" y="2"/>
                </a:lnTo>
                <a:lnTo>
                  <a:pt x="2" y="2"/>
                </a:lnTo>
                <a:lnTo>
                  <a:pt x="2" y="3"/>
                </a:lnTo>
                <a:lnTo>
                  <a:pt x="0" y="5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4" y="12"/>
                </a:lnTo>
                <a:lnTo>
                  <a:pt x="5" y="13"/>
                </a:lnTo>
                <a:lnTo>
                  <a:pt x="1623" y="13"/>
                </a:lnTo>
                <a:lnTo>
                  <a:pt x="1624" y="12"/>
                </a:lnTo>
                <a:lnTo>
                  <a:pt x="1626" y="12"/>
                </a:lnTo>
                <a:lnTo>
                  <a:pt x="1626" y="10"/>
                </a:lnTo>
                <a:lnTo>
                  <a:pt x="1628" y="8"/>
                </a:lnTo>
                <a:lnTo>
                  <a:pt x="1628" y="5"/>
                </a:lnTo>
                <a:lnTo>
                  <a:pt x="1626" y="3"/>
                </a:lnTo>
                <a:lnTo>
                  <a:pt x="1626" y="2"/>
                </a:lnTo>
                <a:lnTo>
                  <a:pt x="1624" y="2"/>
                </a:lnTo>
                <a:lnTo>
                  <a:pt x="1623" y="0"/>
                </a:lnTo>
                <a:lnTo>
                  <a:pt x="1621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4648" name="Freeform 160"/>
          <p:cNvSpPr>
            <a:spLocks/>
          </p:cNvSpPr>
          <p:nvPr/>
        </p:nvSpPr>
        <p:spPr bwMode="auto">
          <a:xfrm>
            <a:off x="1044820" y="2465391"/>
            <a:ext cx="2309446" cy="20637"/>
          </a:xfrm>
          <a:custGeom>
            <a:avLst/>
            <a:gdLst>
              <a:gd name="T0" fmla="*/ 2147483647 w 1576"/>
              <a:gd name="T1" fmla="*/ 0 h 13"/>
              <a:gd name="T2" fmla="*/ 2147483647 w 1576"/>
              <a:gd name="T3" fmla="*/ 0 h 13"/>
              <a:gd name="T4" fmla="*/ 2147483647 w 1576"/>
              <a:gd name="T5" fmla="*/ 2147483647 h 13"/>
              <a:gd name="T6" fmla="*/ 2147483647 w 1576"/>
              <a:gd name="T7" fmla="*/ 2147483647 h 13"/>
              <a:gd name="T8" fmla="*/ 2147483647 w 1576"/>
              <a:gd name="T9" fmla="*/ 2147483647 h 13"/>
              <a:gd name="T10" fmla="*/ 0 w 1576"/>
              <a:gd name="T11" fmla="*/ 2147483647 h 13"/>
              <a:gd name="T12" fmla="*/ 0 w 1576"/>
              <a:gd name="T13" fmla="*/ 2147483647 h 13"/>
              <a:gd name="T14" fmla="*/ 2147483647 w 1576"/>
              <a:gd name="T15" fmla="*/ 2147483647 h 13"/>
              <a:gd name="T16" fmla="*/ 2147483647 w 1576"/>
              <a:gd name="T17" fmla="*/ 2147483647 h 13"/>
              <a:gd name="T18" fmla="*/ 2147483647 w 1576"/>
              <a:gd name="T19" fmla="*/ 2147483647 h 13"/>
              <a:gd name="T20" fmla="*/ 2147483647 w 1576"/>
              <a:gd name="T21" fmla="*/ 2147483647 h 13"/>
              <a:gd name="T22" fmla="*/ 2147483647 w 1576"/>
              <a:gd name="T23" fmla="*/ 2147483647 h 13"/>
              <a:gd name="T24" fmla="*/ 2147483647 w 1576"/>
              <a:gd name="T25" fmla="*/ 2147483647 h 13"/>
              <a:gd name="T26" fmla="*/ 2147483647 w 1576"/>
              <a:gd name="T27" fmla="*/ 2147483647 h 13"/>
              <a:gd name="T28" fmla="*/ 2147483647 w 1576"/>
              <a:gd name="T29" fmla="*/ 2147483647 h 13"/>
              <a:gd name="T30" fmla="*/ 2147483647 w 1576"/>
              <a:gd name="T31" fmla="*/ 2147483647 h 13"/>
              <a:gd name="T32" fmla="*/ 2147483647 w 1576"/>
              <a:gd name="T33" fmla="*/ 2147483647 h 13"/>
              <a:gd name="T34" fmla="*/ 2147483647 w 1576"/>
              <a:gd name="T35" fmla="*/ 2147483647 h 13"/>
              <a:gd name="T36" fmla="*/ 2147483647 w 1576"/>
              <a:gd name="T37" fmla="*/ 2147483647 h 13"/>
              <a:gd name="T38" fmla="*/ 2147483647 w 1576"/>
              <a:gd name="T39" fmla="*/ 2147483647 h 13"/>
              <a:gd name="T40" fmla="*/ 2147483647 w 1576"/>
              <a:gd name="T41" fmla="*/ 0 h 13"/>
              <a:gd name="T42" fmla="*/ 2147483647 w 1576"/>
              <a:gd name="T43" fmla="*/ 0 h 13"/>
              <a:gd name="T44" fmla="*/ 2147483647 w 1576"/>
              <a:gd name="T45" fmla="*/ 0 h 1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576" h="13">
                <a:moveTo>
                  <a:pt x="7" y="0"/>
                </a:moveTo>
                <a:lnTo>
                  <a:pt x="5" y="0"/>
                </a:lnTo>
                <a:lnTo>
                  <a:pt x="3" y="2"/>
                </a:lnTo>
                <a:lnTo>
                  <a:pt x="2" y="2"/>
                </a:lnTo>
                <a:lnTo>
                  <a:pt x="2" y="3"/>
                </a:lnTo>
                <a:lnTo>
                  <a:pt x="0" y="5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3" y="12"/>
                </a:lnTo>
                <a:lnTo>
                  <a:pt x="5" y="13"/>
                </a:lnTo>
                <a:lnTo>
                  <a:pt x="1571" y="13"/>
                </a:lnTo>
                <a:lnTo>
                  <a:pt x="1573" y="12"/>
                </a:lnTo>
                <a:lnTo>
                  <a:pt x="1574" y="12"/>
                </a:lnTo>
                <a:lnTo>
                  <a:pt x="1574" y="10"/>
                </a:lnTo>
                <a:lnTo>
                  <a:pt x="1576" y="8"/>
                </a:lnTo>
                <a:lnTo>
                  <a:pt x="1576" y="5"/>
                </a:lnTo>
                <a:lnTo>
                  <a:pt x="1574" y="3"/>
                </a:lnTo>
                <a:lnTo>
                  <a:pt x="1574" y="2"/>
                </a:lnTo>
                <a:lnTo>
                  <a:pt x="1573" y="2"/>
                </a:lnTo>
                <a:lnTo>
                  <a:pt x="1571" y="0"/>
                </a:lnTo>
                <a:lnTo>
                  <a:pt x="1570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097" y="5251604"/>
            <a:ext cx="344357" cy="35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Titel 146"/>
          <p:cNvSpPr txBox="1">
            <a:spLocks/>
          </p:cNvSpPr>
          <p:nvPr/>
        </p:nvSpPr>
        <p:spPr>
          <a:xfrm>
            <a:off x="380940" y="20951"/>
            <a:ext cx="8745538" cy="4270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1A62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BAC26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5BAC26"/>
                </a:solidFill>
              </a:rPr>
              <a:t>CSH / CSW  65 .. 95</a:t>
            </a:r>
            <a:r>
              <a:rPr lang="ru-RU" kern="0" dirty="0" smtClean="0">
                <a:solidFill>
                  <a:srgbClr val="5BAC26"/>
                </a:solidFill>
              </a:rPr>
              <a:t> </a:t>
            </a:r>
            <a:br>
              <a:rPr lang="ru-RU" kern="0" dirty="0" smtClean="0">
                <a:solidFill>
                  <a:srgbClr val="5BAC26"/>
                </a:solidFill>
              </a:rPr>
            </a:br>
            <a:r>
              <a:rPr lang="ru-RU" kern="0" dirty="0" smtClean="0">
                <a:solidFill>
                  <a:srgbClr val="5BAC26"/>
                </a:solidFill>
              </a:rPr>
              <a:t>Регулирование производительности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xmlns="" val="16004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CSH / CSW  65 .. 95</a:t>
            </a:r>
            <a:br>
              <a:rPr lang="en-GB" dirty="0" smtClean="0"/>
            </a:br>
            <a:r>
              <a:rPr lang="ru-RU" dirty="0" smtClean="0"/>
              <a:t>Плавное</a:t>
            </a:r>
            <a:r>
              <a:rPr lang="en-GB" dirty="0" smtClean="0"/>
              <a:t> </a:t>
            </a:r>
            <a:r>
              <a:rPr lang="ru-RU" dirty="0" smtClean="0"/>
              <a:t>регулирование </a:t>
            </a:r>
            <a:r>
              <a:rPr lang="ru-RU" dirty="0"/>
              <a:t>производительности</a:t>
            </a:r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36" y="1412842"/>
            <a:ext cx="5806493" cy="40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48"/>
          <p:cNvSpPr txBox="1">
            <a:spLocks noChangeArrowheads="1"/>
          </p:cNvSpPr>
          <p:nvPr/>
        </p:nvSpPr>
        <p:spPr bwMode="auto">
          <a:xfrm>
            <a:off x="6361592" y="4797218"/>
            <a:ext cx="1240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Пульсирует</a:t>
            </a:r>
          </a:p>
        </p:txBody>
      </p:sp>
      <p:sp>
        <p:nvSpPr>
          <p:cNvPr id="8" name="Text Box 249"/>
          <p:cNvSpPr txBox="1">
            <a:spLocks noChangeArrowheads="1"/>
          </p:cNvSpPr>
          <p:nvPr/>
        </p:nvSpPr>
        <p:spPr bwMode="auto">
          <a:xfrm>
            <a:off x="6361559" y="3478397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250"/>
          <p:cNvSpPr txBox="1">
            <a:spLocks noChangeArrowheads="1"/>
          </p:cNvSpPr>
          <p:nvPr/>
        </p:nvSpPr>
        <p:spPr bwMode="auto">
          <a:xfrm>
            <a:off x="539585" y="5733255"/>
            <a:ext cx="455874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Пример: </a:t>
            </a:r>
            <a:r>
              <a:rPr lang="ru-RU" sz="2000" dirty="0" smtClean="0">
                <a:solidFill>
                  <a:srgbClr val="000000"/>
                </a:solidFill>
              </a:rPr>
              <a:t>Регулирование </a:t>
            </a:r>
            <a:r>
              <a:rPr lang="ru-RU" sz="2000" dirty="0">
                <a:solidFill>
                  <a:srgbClr val="000000"/>
                </a:solidFill>
              </a:rPr>
              <a:t>100% .. 50%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85" y="5179123"/>
            <a:ext cx="17187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ECO встроенный </a:t>
            </a:r>
            <a:r>
              <a:rPr lang="ru-RU" sz="1100" dirty="0" smtClean="0">
                <a:solidFill>
                  <a:srgbClr val="000000"/>
                </a:solidFill>
              </a:rPr>
              <a:t>в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золотник </a:t>
            </a:r>
            <a:r>
              <a:rPr lang="ru-RU" sz="1100" dirty="0">
                <a:solidFill>
                  <a:srgbClr val="000000"/>
                </a:solidFill>
              </a:rPr>
              <a:t>(только CSH)</a:t>
            </a:r>
          </a:p>
        </p:txBody>
      </p:sp>
      <p:sp>
        <p:nvSpPr>
          <p:cNvPr id="12" name="Text Box 249"/>
          <p:cNvSpPr txBox="1">
            <a:spLocks noChangeArrowheads="1"/>
          </p:cNvSpPr>
          <p:nvPr/>
        </p:nvSpPr>
        <p:spPr bwMode="auto">
          <a:xfrm>
            <a:off x="6372201" y="2780994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249"/>
          <p:cNvSpPr txBox="1">
            <a:spLocks noChangeArrowheads="1"/>
          </p:cNvSpPr>
          <p:nvPr/>
        </p:nvSpPr>
        <p:spPr bwMode="auto">
          <a:xfrm>
            <a:off x="6372200" y="2060913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 flipH="1">
            <a:off x="2051724" y="4365104"/>
            <a:ext cx="540060" cy="32403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5400000" flipH="1" flipV="1">
            <a:off x="3139097" y="3220233"/>
            <a:ext cx="201622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0800000">
            <a:off x="4139952" y="2212121"/>
            <a:ext cx="144016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697238" y="4840413"/>
            <a:ext cx="185420" cy="18542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Text Box 250"/>
          <p:cNvSpPr txBox="1">
            <a:spLocks noChangeArrowheads="1"/>
          </p:cNvSpPr>
          <p:nvPr/>
        </p:nvSpPr>
        <p:spPr bwMode="auto">
          <a:xfrm>
            <a:off x="5314029" y="5733255"/>
            <a:ext cx="33355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Требуется </a:t>
            </a:r>
            <a:r>
              <a:rPr lang="ru-RU" sz="2000" dirty="0" smtClean="0">
                <a:solidFill>
                  <a:srgbClr val="FF0000"/>
                </a:solidFill>
              </a:rPr>
              <a:t>увеличение </a:t>
            </a:r>
            <a:r>
              <a:rPr lang="en-US" sz="2000" dirty="0" err="1">
                <a:solidFill>
                  <a:srgbClr val="FF0000"/>
                </a:solidFill>
              </a:rPr>
              <a:t>Q</a:t>
            </a:r>
            <a:r>
              <a:rPr lang="en-US" sz="1200" dirty="0" err="1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Rectangle 146"/>
          <p:cNvSpPr>
            <a:spLocks noChangeArrowheads="1"/>
          </p:cNvSpPr>
          <p:nvPr/>
        </p:nvSpPr>
        <p:spPr bwMode="auto">
          <a:xfrm>
            <a:off x="6840252" y="5085250"/>
            <a:ext cx="21386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Масло под давлением</a:t>
            </a:r>
          </a:p>
        </p:txBody>
      </p:sp>
      <p:sp>
        <p:nvSpPr>
          <p:cNvPr id="18" name="Rectangle 153"/>
          <p:cNvSpPr>
            <a:spLocks noChangeArrowheads="1"/>
          </p:cNvSpPr>
          <p:nvPr/>
        </p:nvSpPr>
        <p:spPr bwMode="auto">
          <a:xfrm>
            <a:off x="5616117" y="4545190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CR4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9" name="Rectangle 154"/>
          <p:cNvSpPr>
            <a:spLocks noChangeArrowheads="1"/>
          </p:cNvSpPr>
          <p:nvPr/>
        </p:nvSpPr>
        <p:spPr bwMode="auto">
          <a:xfrm>
            <a:off x="5256077" y="2536519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CR2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1" name="Rectangle 165"/>
          <p:cNvSpPr>
            <a:spLocks noChangeArrowheads="1"/>
          </p:cNvSpPr>
          <p:nvPr/>
        </p:nvSpPr>
        <p:spPr bwMode="auto">
          <a:xfrm>
            <a:off x="5220072" y="1845642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CR1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2" name="Rectangle 186"/>
          <p:cNvSpPr>
            <a:spLocks noChangeArrowheads="1"/>
          </p:cNvSpPr>
          <p:nvPr/>
        </p:nvSpPr>
        <p:spPr bwMode="auto">
          <a:xfrm>
            <a:off x="5256077" y="3249046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CR3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3" name="Freeform 202"/>
          <p:cNvSpPr>
            <a:spLocks/>
          </p:cNvSpPr>
          <p:nvPr/>
        </p:nvSpPr>
        <p:spPr bwMode="auto">
          <a:xfrm>
            <a:off x="6408204" y="5049180"/>
            <a:ext cx="387350" cy="2921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6" y="0"/>
              </a:cxn>
              <a:cxn ang="0">
                <a:pos x="136" y="47"/>
              </a:cxn>
              <a:cxn ang="0">
                <a:pos x="244" y="47"/>
              </a:cxn>
              <a:cxn ang="0">
                <a:pos x="244" y="139"/>
              </a:cxn>
              <a:cxn ang="0">
                <a:pos x="136" y="139"/>
              </a:cxn>
              <a:cxn ang="0">
                <a:pos x="136" y="184"/>
              </a:cxn>
              <a:cxn ang="0">
                <a:pos x="0" y="92"/>
              </a:cxn>
            </a:cxnLst>
            <a:rect l="0" t="0" r="r" b="b"/>
            <a:pathLst>
              <a:path w="244" h="184">
                <a:moveTo>
                  <a:pt x="0" y="92"/>
                </a:moveTo>
                <a:lnTo>
                  <a:pt x="136" y="0"/>
                </a:lnTo>
                <a:lnTo>
                  <a:pt x="136" y="47"/>
                </a:lnTo>
                <a:lnTo>
                  <a:pt x="244" y="47"/>
                </a:lnTo>
                <a:lnTo>
                  <a:pt x="244" y="139"/>
                </a:lnTo>
                <a:lnTo>
                  <a:pt x="136" y="139"/>
                </a:lnTo>
                <a:lnTo>
                  <a:pt x="136" y="184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36" y="1412842"/>
            <a:ext cx="5806493" cy="40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48"/>
          <p:cNvSpPr txBox="1">
            <a:spLocks noChangeArrowheads="1"/>
          </p:cNvSpPr>
          <p:nvPr/>
        </p:nvSpPr>
        <p:spPr bwMode="auto">
          <a:xfrm>
            <a:off x="6361592" y="2780993"/>
            <a:ext cx="1240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Пульсирует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249"/>
          <p:cNvSpPr txBox="1">
            <a:spLocks noChangeArrowheads="1"/>
          </p:cNvSpPr>
          <p:nvPr/>
        </p:nvSpPr>
        <p:spPr bwMode="auto">
          <a:xfrm>
            <a:off x="6361559" y="3478397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Box 250"/>
          <p:cNvSpPr txBox="1">
            <a:spLocks noChangeArrowheads="1"/>
          </p:cNvSpPr>
          <p:nvPr/>
        </p:nvSpPr>
        <p:spPr bwMode="auto">
          <a:xfrm>
            <a:off x="539585" y="5733255"/>
            <a:ext cx="462928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Пример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ru-RU" sz="2000" dirty="0" smtClean="0">
                <a:solidFill>
                  <a:srgbClr val="000000"/>
                </a:solidFill>
              </a:rPr>
              <a:t>Регулирование </a:t>
            </a:r>
            <a:r>
              <a:rPr lang="en-US" sz="2000" dirty="0" smtClean="0">
                <a:solidFill>
                  <a:srgbClr val="000000"/>
                </a:solidFill>
              </a:rPr>
              <a:t>100% .. 50%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93751" y="5195230"/>
            <a:ext cx="1680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ECO встроенный в</a:t>
            </a:r>
          </a:p>
          <a:p>
            <a:r>
              <a:rPr lang="ru-RU" sz="1100" dirty="0">
                <a:solidFill>
                  <a:srgbClr val="000000"/>
                </a:solidFill>
              </a:rPr>
              <a:t>золотник (только CSH)</a:t>
            </a:r>
          </a:p>
        </p:txBody>
      </p:sp>
      <p:sp>
        <p:nvSpPr>
          <p:cNvPr id="12" name="Text Box 249"/>
          <p:cNvSpPr txBox="1">
            <a:spLocks noChangeArrowheads="1"/>
          </p:cNvSpPr>
          <p:nvPr/>
        </p:nvSpPr>
        <p:spPr bwMode="auto">
          <a:xfrm>
            <a:off x="6372200" y="4810611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Box 249"/>
          <p:cNvSpPr txBox="1">
            <a:spLocks noChangeArrowheads="1"/>
          </p:cNvSpPr>
          <p:nvPr/>
        </p:nvSpPr>
        <p:spPr bwMode="auto">
          <a:xfrm>
            <a:off x="6372200" y="2060913"/>
            <a:ext cx="14154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OFF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ru-RU" dirty="0">
                <a:solidFill>
                  <a:srgbClr val="000000"/>
                </a:solidFill>
              </a:rPr>
              <a:t>закрыт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2051724" y="4365104"/>
            <a:ext cx="540060" cy="32403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5400000" flipH="1" flipV="1">
            <a:off x="3139097" y="3220233"/>
            <a:ext cx="201622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10800000">
            <a:off x="4139952" y="2212121"/>
            <a:ext cx="144016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697238" y="2593653"/>
            <a:ext cx="185420" cy="185420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Text Box 250"/>
          <p:cNvSpPr txBox="1">
            <a:spLocks noChangeArrowheads="1"/>
          </p:cNvSpPr>
          <p:nvPr/>
        </p:nvSpPr>
        <p:spPr bwMode="auto">
          <a:xfrm>
            <a:off x="5256077" y="5733256"/>
            <a:ext cx="328956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Требуется снижение </a:t>
            </a:r>
            <a:r>
              <a:rPr lang="en-US" sz="2000" dirty="0" err="1" smtClean="0">
                <a:solidFill>
                  <a:srgbClr val="FF0000"/>
                </a:solidFill>
              </a:rPr>
              <a:t>Q</a:t>
            </a:r>
            <a:r>
              <a:rPr lang="en-US" sz="1050" dirty="0" err="1" smtClean="0">
                <a:solidFill>
                  <a:srgbClr val="FF0000"/>
                </a:solidFill>
              </a:rPr>
              <a:t>o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Rectangle 146"/>
          <p:cNvSpPr>
            <a:spLocks noChangeArrowheads="1"/>
          </p:cNvSpPr>
          <p:nvPr/>
        </p:nvSpPr>
        <p:spPr bwMode="auto">
          <a:xfrm>
            <a:off x="6840252" y="5085250"/>
            <a:ext cx="21386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>Масло под давлением</a:t>
            </a:r>
          </a:p>
        </p:txBody>
      </p:sp>
      <p:sp>
        <p:nvSpPr>
          <p:cNvPr id="28" name="Rectangle 153"/>
          <p:cNvSpPr>
            <a:spLocks noChangeArrowheads="1"/>
          </p:cNvSpPr>
          <p:nvPr/>
        </p:nvSpPr>
        <p:spPr bwMode="auto">
          <a:xfrm>
            <a:off x="5616117" y="4545190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CR4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29" name="Rectangle 154"/>
          <p:cNvSpPr>
            <a:spLocks noChangeArrowheads="1"/>
          </p:cNvSpPr>
          <p:nvPr/>
        </p:nvSpPr>
        <p:spPr bwMode="auto">
          <a:xfrm>
            <a:off x="5256077" y="2536519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CR2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0" name="Rectangle 165"/>
          <p:cNvSpPr>
            <a:spLocks noChangeArrowheads="1"/>
          </p:cNvSpPr>
          <p:nvPr/>
        </p:nvSpPr>
        <p:spPr bwMode="auto">
          <a:xfrm>
            <a:off x="5220072" y="1845642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CR1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1" name="Rectangle 186"/>
          <p:cNvSpPr>
            <a:spLocks noChangeArrowheads="1"/>
          </p:cNvSpPr>
          <p:nvPr/>
        </p:nvSpPr>
        <p:spPr bwMode="auto">
          <a:xfrm>
            <a:off x="5256077" y="3249046"/>
            <a:ext cx="4087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CR3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32" name="Freeform 202"/>
          <p:cNvSpPr>
            <a:spLocks/>
          </p:cNvSpPr>
          <p:nvPr/>
        </p:nvSpPr>
        <p:spPr bwMode="auto">
          <a:xfrm>
            <a:off x="6408204" y="5049180"/>
            <a:ext cx="387350" cy="2921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6" y="0"/>
              </a:cxn>
              <a:cxn ang="0">
                <a:pos x="136" y="47"/>
              </a:cxn>
              <a:cxn ang="0">
                <a:pos x="244" y="47"/>
              </a:cxn>
              <a:cxn ang="0">
                <a:pos x="244" y="139"/>
              </a:cxn>
              <a:cxn ang="0">
                <a:pos x="136" y="139"/>
              </a:cxn>
              <a:cxn ang="0">
                <a:pos x="136" y="184"/>
              </a:cxn>
              <a:cxn ang="0">
                <a:pos x="0" y="92"/>
              </a:cxn>
            </a:cxnLst>
            <a:rect l="0" t="0" r="r" b="b"/>
            <a:pathLst>
              <a:path w="244" h="184">
                <a:moveTo>
                  <a:pt x="0" y="92"/>
                </a:moveTo>
                <a:lnTo>
                  <a:pt x="136" y="0"/>
                </a:lnTo>
                <a:lnTo>
                  <a:pt x="136" y="47"/>
                </a:lnTo>
                <a:lnTo>
                  <a:pt x="244" y="47"/>
                </a:lnTo>
                <a:lnTo>
                  <a:pt x="244" y="139"/>
                </a:lnTo>
                <a:lnTo>
                  <a:pt x="136" y="139"/>
                </a:lnTo>
                <a:lnTo>
                  <a:pt x="136" y="184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en-GB" dirty="0" smtClean="0"/>
              <a:t>CSH / CSW  65 .. 95</a:t>
            </a:r>
            <a:br>
              <a:rPr lang="en-GB" dirty="0" smtClean="0"/>
            </a:br>
            <a:r>
              <a:rPr lang="ru-RU" dirty="0" smtClean="0"/>
              <a:t>Плавное</a:t>
            </a:r>
            <a:r>
              <a:rPr lang="en-GB" dirty="0" smtClean="0"/>
              <a:t> </a:t>
            </a:r>
            <a:r>
              <a:rPr lang="ru-RU" dirty="0" smtClean="0"/>
              <a:t>регулирование </a:t>
            </a:r>
            <a:r>
              <a:rPr lang="ru-RU" dirty="0"/>
              <a:t>производительности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83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424224"/>
            <a:ext cx="9140825" cy="42862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Конфигурация </a:t>
            </a:r>
            <a:r>
              <a:rPr lang="ru-RU" dirty="0" err="1"/>
              <a:t>чиллера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Основные вопросы)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12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c-csh75-eco-unterküh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549400"/>
            <a:ext cx="823436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-38100" y="268288"/>
            <a:ext cx="6824663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1898650" y="5995988"/>
            <a:ext cx="1496751" cy="2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>
            <a:spAutoFit/>
          </a:bodyPr>
          <a:lstStyle/>
          <a:p>
            <a:pPr defTabSz="863600" eaLnBrk="0" hangingPunct="0"/>
            <a:r>
              <a:rPr lang="en-US" sz="1100" dirty="0" smtClean="0"/>
              <a:t>[</a:t>
            </a:r>
            <a:r>
              <a:rPr lang="ru-RU" sz="1100" dirty="0" smtClean="0"/>
              <a:t>упрощенная схема</a:t>
            </a:r>
            <a:r>
              <a:rPr lang="en-US" sz="1100" dirty="0" smtClean="0"/>
              <a:t>]</a:t>
            </a:r>
            <a:endParaRPr lang="en-US" sz="11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70375" y="1219201"/>
            <a:ext cx="4514850" cy="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ru-RU" sz="1900" dirty="0" smtClean="0"/>
              <a:t>Применение экономайзера с </a:t>
            </a:r>
            <a:r>
              <a:rPr lang="en-US" sz="1900" dirty="0" smtClean="0"/>
              <a:t>CSH75</a:t>
            </a:r>
            <a:endParaRPr lang="en-US" sz="19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BAC26"/>
                </a:solidFill>
              </a:rPr>
              <a:t>CS – </a:t>
            </a:r>
            <a:r>
              <a:rPr lang="ru-RU" dirty="0" smtClean="0">
                <a:solidFill>
                  <a:srgbClr val="5BAC26"/>
                </a:solidFill>
              </a:rPr>
              <a:t>Экономайзер (</a:t>
            </a:r>
            <a:r>
              <a:rPr lang="en-US" dirty="0" smtClean="0">
                <a:solidFill>
                  <a:srgbClr val="5BAC26"/>
                </a:solidFill>
              </a:rPr>
              <a:t>ECO)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-47625" y="53975"/>
            <a:ext cx="88265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041525" y="6072188"/>
            <a:ext cx="1496751" cy="2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>
            <a:spAutoFit/>
          </a:bodyPr>
          <a:lstStyle/>
          <a:p>
            <a:pPr defTabSz="863600" eaLnBrk="0" hangingPunct="0"/>
            <a:r>
              <a:rPr lang="ru-RU" sz="1100" dirty="0"/>
              <a:t>[упрощенная схема]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>CS –</a:t>
            </a:r>
            <a:r>
              <a:rPr lang="ru-RU" dirty="0" smtClean="0">
                <a:solidFill>
                  <a:srgbClr val="5BAC26"/>
                </a:solidFill>
              </a:rPr>
              <a:t> Впрыск </a:t>
            </a:r>
            <a:r>
              <a:rPr lang="ru-RU" dirty="0">
                <a:solidFill>
                  <a:srgbClr val="5BAC26"/>
                </a:solidFill>
              </a:rPr>
              <a:t>жидкости (</a:t>
            </a:r>
            <a:r>
              <a:rPr lang="en-US" dirty="0">
                <a:solidFill>
                  <a:srgbClr val="5BAC26"/>
                </a:solidFill>
              </a:rPr>
              <a:t>LI)</a:t>
            </a:r>
            <a:endParaRPr lang="de-DE" dirty="0"/>
          </a:p>
        </p:txBody>
      </p:sp>
      <p:pic>
        <p:nvPicPr>
          <p:cNvPr id="7" name="Picture 2" descr="sc-csh75-li-ohne-unterküh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0" y="1116013"/>
            <a:ext cx="77438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>CSH </a:t>
            </a:r>
            <a:r>
              <a:rPr lang="en-US" dirty="0">
                <a:solidFill>
                  <a:srgbClr val="5BAC26"/>
                </a:solidFill>
              </a:rPr>
              <a:t>– </a:t>
            </a:r>
            <a:r>
              <a:rPr lang="ru-RU" dirty="0">
                <a:solidFill>
                  <a:srgbClr val="5BAC26"/>
                </a:solidFill>
              </a:rPr>
              <a:t>Впрыск жидкости (</a:t>
            </a:r>
            <a:r>
              <a:rPr lang="en-US" dirty="0">
                <a:solidFill>
                  <a:srgbClr val="5BAC26"/>
                </a:solidFill>
              </a:rPr>
              <a:t>LI)</a:t>
            </a:r>
            <a:endParaRPr lang="de-DE" dirty="0"/>
          </a:p>
        </p:txBody>
      </p:sp>
      <p:pic>
        <p:nvPicPr>
          <p:cNvPr id="7" name="Picture 2" descr="sc-csh75-li-ohne-unterkühl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5008" y="1062039"/>
            <a:ext cx="7429500" cy="4592637"/>
          </a:xfrm>
          <a:noFill/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15924" y="276225"/>
            <a:ext cx="7444398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76" tIns="44444" rIns="90476" bIns="44444" anchor="ctr"/>
          <a:lstStyle/>
          <a:p>
            <a:pPr eaLnBrk="0" hangingPunct="0">
              <a:lnSpc>
                <a:spcPct val="90000"/>
              </a:lnSpc>
            </a:pPr>
            <a:endParaRPr lang="en-US" sz="2800" dirty="0">
              <a:solidFill>
                <a:srgbClr val="5BAC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7461" y="5723396"/>
            <a:ext cx="1973292" cy="3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294" tIns="43147" rIns="86294" bIns="43147">
            <a:spAutoFit/>
          </a:bodyPr>
          <a:lstStyle/>
          <a:p>
            <a:pPr defTabSz="863600" eaLnBrk="0" hangingPunct="0"/>
            <a:r>
              <a:rPr lang="ru-RU" sz="1500" dirty="0"/>
              <a:t>[упрощенная схема]</a:t>
            </a:r>
          </a:p>
        </p:txBody>
      </p:sp>
      <p:sp>
        <p:nvSpPr>
          <p:cNvPr id="5" name="Rechteck 4"/>
          <p:cNvSpPr/>
          <p:nvPr/>
        </p:nvSpPr>
        <p:spPr>
          <a:xfrm>
            <a:off x="5486401" y="5742676"/>
            <a:ext cx="34718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LI / ECO </a:t>
            </a:r>
            <a:r>
              <a:rPr lang="ru-RU" b="1" dirty="0">
                <a:solidFill>
                  <a:schemeClr val="tx1"/>
                </a:solidFill>
              </a:rPr>
              <a:t>присоединение для </a:t>
            </a:r>
            <a:r>
              <a:rPr lang="de-DE" b="1" dirty="0" smtClean="0">
                <a:solidFill>
                  <a:schemeClr val="tx1"/>
                </a:solidFill>
              </a:rPr>
              <a:t>CSH.1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26740" y="5742676"/>
            <a:ext cx="2940218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 </a:t>
            </a:r>
            <a:r>
              <a:rPr lang="ru-RU" b="1" dirty="0"/>
              <a:t>присоединение для </a:t>
            </a:r>
            <a:r>
              <a:rPr lang="en-US" b="1" dirty="0" smtClean="0"/>
              <a:t>CSH.3</a:t>
            </a:r>
            <a:endParaRPr lang="en-US" b="1" dirty="0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4410287" y="2629636"/>
            <a:ext cx="192756" cy="209065"/>
            <a:chOff x="4260245" y="2759021"/>
            <a:chExt cx="245669" cy="245958"/>
          </a:xfrm>
        </p:grpSpPr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4294934" y="2793753"/>
              <a:ext cx="176291" cy="17649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4260245" y="2759021"/>
              <a:ext cx="245669" cy="245958"/>
            </a:xfrm>
            <a:prstGeom prst="ellipse">
              <a:avLst/>
            </a:prstGeom>
            <a:noFill/>
            <a:ln w="44450">
              <a:solidFill>
                <a:srgbClr val="5BA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3" name="Gerade Verbindung 12"/>
          <p:cNvCxnSpPr>
            <a:endCxn id="10" idx="4"/>
          </p:cNvCxnSpPr>
          <p:nvPr/>
        </p:nvCxnSpPr>
        <p:spPr>
          <a:xfrm flipV="1">
            <a:off x="4037162" y="2838700"/>
            <a:ext cx="469503" cy="29151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 flipV="1">
            <a:off x="4921040" y="2976114"/>
            <a:ext cx="971466" cy="279495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4789837" y="2738906"/>
            <a:ext cx="192756" cy="209065"/>
            <a:chOff x="4260245" y="2759021"/>
            <a:chExt cx="245669" cy="245958"/>
          </a:xfrm>
        </p:grpSpPr>
        <p:sp>
          <p:nvSpPr>
            <p:cNvPr id="19" name="Ellipse 18"/>
            <p:cNvSpPr>
              <a:spLocks noChangeAspect="1"/>
            </p:cNvSpPr>
            <p:nvPr/>
          </p:nvSpPr>
          <p:spPr>
            <a:xfrm>
              <a:off x="4294934" y="2793753"/>
              <a:ext cx="176291" cy="17649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>
              <a:spLocks noChangeAspect="1"/>
            </p:cNvSpPr>
            <p:nvPr/>
          </p:nvSpPr>
          <p:spPr>
            <a:xfrm>
              <a:off x="4260245" y="2759021"/>
              <a:ext cx="245669" cy="245958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20291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6987" y="282575"/>
            <a:ext cx="724535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ru-RU" dirty="0">
                <a:solidFill>
                  <a:srgbClr val="5BAC26"/>
                </a:solidFill>
              </a:rPr>
              <a:t>Компактные винтовые </a:t>
            </a:r>
            <a:r>
              <a:rPr lang="ru-RU" dirty="0" smtClean="0">
                <a:solidFill>
                  <a:srgbClr val="5BAC26"/>
                </a:solidFill>
              </a:rPr>
              <a:t>компрессоры- Применение</a:t>
            </a:r>
            <a:endParaRPr lang="ru-RU" dirty="0">
              <a:solidFill>
                <a:srgbClr val="5BAC26"/>
              </a:solidFill>
            </a:endParaRPr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41463"/>
            <a:ext cx="838835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919791" y="5002214"/>
            <a:ext cx="8980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CS.95</a:t>
            </a:r>
          </a:p>
        </p:txBody>
      </p:sp>
    </p:spTree>
    <p:extLst>
      <p:ext uri="{BB962C8B-B14F-4D97-AF65-F5344CB8AC3E}">
        <p14:creationId xmlns:p14="http://schemas.microsoft.com/office/powerpoint/2010/main" xmlns="" val="7218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c-csh75-li-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9" y="1258888"/>
            <a:ext cx="8408987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en-US" dirty="0" smtClean="0">
                <a:solidFill>
                  <a:srgbClr val="5BAC26"/>
                </a:solidFill>
              </a:rPr>
              <a:t>CSH </a:t>
            </a:r>
            <a:r>
              <a:rPr lang="en-US" dirty="0">
                <a:solidFill>
                  <a:srgbClr val="5BAC26"/>
                </a:solidFill>
              </a:rPr>
              <a:t>– </a:t>
            </a:r>
            <a:r>
              <a:rPr lang="ru-RU" dirty="0" smtClean="0">
                <a:solidFill>
                  <a:srgbClr val="5BAC26"/>
                </a:solidFill>
              </a:rPr>
              <a:t>Впрыск жидкости </a:t>
            </a:r>
            <a:r>
              <a:rPr lang="en-US" dirty="0">
                <a:solidFill>
                  <a:srgbClr val="5BAC26"/>
                </a:solidFill>
              </a:rPr>
              <a:t>(LI)</a:t>
            </a:r>
            <a:endParaRPr lang="de-DE" dirty="0"/>
          </a:p>
        </p:txBody>
      </p:sp>
      <p:cxnSp>
        <p:nvCxnSpPr>
          <p:cNvPr id="10" name="Gerade Verbindung mit Pfeil 9"/>
          <p:cNvCxnSpPr>
            <a:endCxn id="16" idx="3"/>
          </p:cNvCxnSpPr>
          <p:nvPr/>
        </p:nvCxnSpPr>
        <p:spPr>
          <a:xfrm flipV="1">
            <a:off x="2228459" y="4093411"/>
            <a:ext cx="1087313" cy="1269165"/>
          </a:xfrm>
          <a:prstGeom prst="straightConnector1">
            <a:avLst/>
          </a:prstGeom>
          <a:ln w="25400">
            <a:solidFill>
              <a:srgbClr val="5BA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/>
          <p:cNvGrpSpPr>
            <a:grpSpLocks noChangeAspect="1"/>
          </p:cNvGrpSpPr>
          <p:nvPr/>
        </p:nvGrpSpPr>
        <p:grpSpPr>
          <a:xfrm>
            <a:off x="3287544" y="3914963"/>
            <a:ext cx="192756" cy="209065"/>
            <a:chOff x="4260245" y="2759021"/>
            <a:chExt cx="245669" cy="245958"/>
          </a:xfrm>
        </p:grpSpPr>
        <p:sp>
          <p:nvSpPr>
            <p:cNvPr id="15" name="Ellipse 14"/>
            <p:cNvSpPr>
              <a:spLocks noChangeAspect="1"/>
            </p:cNvSpPr>
            <p:nvPr/>
          </p:nvSpPr>
          <p:spPr>
            <a:xfrm>
              <a:off x="4294934" y="2793753"/>
              <a:ext cx="176291" cy="17649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>
              <a:spLocks noChangeAspect="1"/>
            </p:cNvSpPr>
            <p:nvPr/>
          </p:nvSpPr>
          <p:spPr>
            <a:xfrm>
              <a:off x="4260245" y="2759021"/>
              <a:ext cx="245669" cy="245958"/>
            </a:xfrm>
            <a:prstGeom prst="ellipse">
              <a:avLst/>
            </a:prstGeom>
            <a:noFill/>
            <a:ln w="44450">
              <a:solidFill>
                <a:srgbClr val="5BA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Rechteck 17"/>
          <p:cNvSpPr/>
          <p:nvPr/>
        </p:nvSpPr>
        <p:spPr>
          <a:xfrm>
            <a:off x="523626" y="5199217"/>
            <a:ext cx="2940218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 </a:t>
            </a:r>
            <a:r>
              <a:rPr lang="ru-RU" b="1" dirty="0" smtClean="0"/>
              <a:t>присоединение для</a:t>
            </a:r>
            <a:r>
              <a:rPr lang="en-US" b="1" dirty="0" smtClean="0"/>
              <a:t> CSH.3</a:t>
            </a:r>
            <a:endParaRPr lang="en-US" b="1" dirty="0"/>
          </a:p>
        </p:txBody>
      </p:sp>
      <p:sp>
        <p:nvSpPr>
          <p:cNvPr id="19" name="Rechteck 18"/>
          <p:cNvSpPr/>
          <p:nvPr/>
        </p:nvSpPr>
        <p:spPr>
          <a:xfrm>
            <a:off x="4474873" y="5389010"/>
            <a:ext cx="4411661" cy="70123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 / ECO </a:t>
            </a:r>
            <a:r>
              <a:rPr lang="ru-RU" b="1" dirty="0">
                <a:solidFill>
                  <a:schemeClr val="tx1"/>
                </a:solidFill>
              </a:rPr>
              <a:t>присоединение для </a:t>
            </a:r>
            <a:r>
              <a:rPr lang="en-US" b="1" dirty="0" smtClean="0">
                <a:solidFill>
                  <a:schemeClr val="tx1"/>
                </a:solidFill>
              </a:rPr>
              <a:t>CSH.1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Сопло впрыска для </a:t>
            </a:r>
            <a:r>
              <a:rPr lang="en-US" dirty="0" smtClean="0">
                <a:solidFill>
                  <a:schemeClr val="tx1"/>
                </a:solidFill>
              </a:rPr>
              <a:t>LI – </a:t>
            </a:r>
            <a:r>
              <a:rPr lang="ru-RU" dirty="0" smtClean="0">
                <a:solidFill>
                  <a:schemeClr val="tx1"/>
                </a:solidFill>
              </a:rPr>
              <a:t>опция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/>
          <p:cNvCxnSpPr>
            <a:endCxn id="30" idx="5"/>
          </p:cNvCxnSpPr>
          <p:nvPr/>
        </p:nvCxnSpPr>
        <p:spPr>
          <a:xfrm flipH="1" flipV="1">
            <a:off x="4379870" y="4330935"/>
            <a:ext cx="1090605" cy="109508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4184661" y="4110506"/>
            <a:ext cx="192756" cy="209065"/>
            <a:chOff x="4270393" y="2759021"/>
            <a:chExt cx="245669" cy="245958"/>
          </a:xfrm>
        </p:grpSpPr>
        <p:sp>
          <p:nvSpPr>
            <p:cNvPr id="22" name="Ellipse 21"/>
            <p:cNvSpPr>
              <a:spLocks noChangeAspect="1"/>
            </p:cNvSpPr>
            <p:nvPr/>
          </p:nvSpPr>
          <p:spPr>
            <a:xfrm>
              <a:off x="4294934" y="2793753"/>
              <a:ext cx="176291" cy="17649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>
              <a:spLocks noChangeAspect="1"/>
            </p:cNvSpPr>
            <p:nvPr/>
          </p:nvSpPr>
          <p:spPr>
            <a:xfrm>
              <a:off x="4270393" y="2759021"/>
              <a:ext cx="245669" cy="245958"/>
            </a:xfrm>
            <a:prstGeom prst="ellipse">
              <a:avLst/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Rechteck 23"/>
          <p:cNvSpPr/>
          <p:nvPr/>
        </p:nvSpPr>
        <p:spPr>
          <a:xfrm>
            <a:off x="1108416" y="5749693"/>
            <a:ext cx="3185138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 </a:t>
            </a:r>
            <a:r>
              <a:rPr lang="ru-RU" b="1" dirty="0"/>
              <a:t>присоединение для </a:t>
            </a:r>
            <a:r>
              <a:rPr lang="en-US" b="1" dirty="0" smtClean="0"/>
              <a:t>CSH.3</a:t>
            </a:r>
            <a:endParaRPr lang="en-US" b="1" dirty="0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3631057" y="4425352"/>
            <a:ext cx="541474" cy="1414733"/>
          </a:xfrm>
          <a:prstGeom prst="straightConnector1">
            <a:avLst/>
          </a:prstGeom>
          <a:ln w="25400">
            <a:solidFill>
              <a:srgbClr val="5BA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>
            <a:grpSpLocks noChangeAspect="1"/>
          </p:cNvGrpSpPr>
          <p:nvPr/>
        </p:nvGrpSpPr>
        <p:grpSpPr>
          <a:xfrm>
            <a:off x="4089136" y="4015603"/>
            <a:ext cx="385737" cy="418374"/>
            <a:chOff x="4260245" y="2759021"/>
            <a:chExt cx="245669" cy="245958"/>
          </a:xfrm>
        </p:grpSpPr>
        <p:sp>
          <p:nvSpPr>
            <p:cNvPr id="30" name="Ellipse 29"/>
            <p:cNvSpPr>
              <a:spLocks noChangeAspect="1"/>
            </p:cNvSpPr>
            <p:nvPr/>
          </p:nvSpPr>
          <p:spPr>
            <a:xfrm>
              <a:off x="4294934" y="2793753"/>
              <a:ext cx="176291" cy="176495"/>
            </a:xfrm>
            <a:prstGeom prst="ellipse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>
              <a:spLocks noChangeAspect="1"/>
            </p:cNvSpPr>
            <p:nvPr/>
          </p:nvSpPr>
          <p:spPr>
            <a:xfrm>
              <a:off x="4260245" y="2759021"/>
              <a:ext cx="245669" cy="245958"/>
            </a:xfrm>
            <a:prstGeom prst="ellipse">
              <a:avLst/>
            </a:prstGeom>
            <a:noFill/>
            <a:ln w="44450">
              <a:solidFill>
                <a:srgbClr val="5BAC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1372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sc-csh75-eco-li-unterküh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6" y="1065213"/>
            <a:ext cx="81311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6400" y="114300"/>
            <a:ext cx="666115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76" tIns="44444" rIns="90476" bIns="44444" anchor="ctr"/>
          <a:lstStyle/>
          <a:p>
            <a:pPr eaLnBrk="0" hangingPunct="0">
              <a:lnSpc>
                <a:spcPct val="90000"/>
              </a:lnSpc>
            </a:pPr>
            <a:endParaRPr lang="en-US" sz="2800" dirty="0">
              <a:solidFill>
                <a:srgbClr val="5BAC2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704251" y="2506663"/>
            <a:ext cx="2594698" cy="850856"/>
            <a:chOff x="1163" y="1828"/>
            <a:chExt cx="1771" cy="551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163" y="1987"/>
              <a:ext cx="1301" cy="39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6987" tIns="10191" rIns="16987" bIns="10191" anchor="ctr" anchorCtr="1">
              <a:spAutoFit/>
            </a:bodyPr>
            <a:lstStyle/>
            <a:p>
              <a:pPr algn="ctr" defTabSz="863600" eaLnBrk="0" hangingPunct="0"/>
              <a:r>
                <a:rPr lang="ru-RU" sz="1900" dirty="0" smtClean="0"/>
                <a:t>Новый гаситель </a:t>
              </a:r>
            </a:p>
            <a:p>
              <a:pPr algn="ctr" defTabSz="863600" eaLnBrk="0" hangingPunct="0"/>
              <a:r>
                <a:rPr lang="ru-RU" sz="1900" dirty="0" smtClean="0"/>
                <a:t>пульсаций</a:t>
              </a:r>
              <a:r>
                <a:rPr lang="en-US" sz="1900" dirty="0" smtClean="0"/>
                <a:t> </a:t>
              </a:r>
              <a:r>
                <a:rPr lang="en-US" sz="1900" dirty="0"/>
                <a:t>ECO 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2376" y="1828"/>
              <a:ext cx="558" cy="33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33625" y="5999165"/>
            <a:ext cx="4593386" cy="3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294" tIns="43147" rIns="86294" bIns="43147">
            <a:spAutoFit/>
          </a:bodyPr>
          <a:lstStyle/>
          <a:p>
            <a:pPr defTabSz="863600" eaLnBrk="0" hangingPunct="0"/>
            <a:r>
              <a:rPr lang="en-US" sz="1500" dirty="0" smtClean="0"/>
              <a:t>[</a:t>
            </a:r>
            <a:r>
              <a:rPr lang="ru-RU" sz="1500" dirty="0" smtClean="0"/>
              <a:t>пример с </a:t>
            </a:r>
            <a:r>
              <a:rPr lang="en-US" sz="1500" dirty="0" smtClean="0"/>
              <a:t>CSH75 - </a:t>
            </a:r>
            <a:r>
              <a:rPr lang="ru-RU" sz="1500" dirty="0" smtClean="0"/>
              <a:t>упрощенная схема</a:t>
            </a:r>
            <a:r>
              <a:rPr lang="en-US" sz="1500" dirty="0" smtClean="0"/>
              <a:t>]</a:t>
            </a:r>
            <a:endParaRPr lang="en-US" sz="1500" dirty="0"/>
          </a:p>
        </p:txBody>
      </p:sp>
      <p:sp>
        <p:nvSpPr>
          <p:cNvPr id="8" name="Rechteck 7"/>
          <p:cNvSpPr/>
          <p:nvPr/>
        </p:nvSpPr>
        <p:spPr>
          <a:xfrm>
            <a:off x="6172200" y="1181100"/>
            <a:ext cx="2971801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</a:t>
            </a:r>
            <a:r>
              <a:rPr lang="de-DE" sz="2400" b="1" dirty="0" smtClean="0">
                <a:solidFill>
                  <a:schemeClr val="tx1"/>
                </a:solidFill>
              </a:rPr>
              <a:t> CSH.1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ru-RU" dirty="0">
                <a:solidFill>
                  <a:srgbClr val="5BAC26"/>
                </a:solidFill>
              </a:rPr>
              <a:t>CSH – Единое присоединения для </a:t>
            </a:r>
            <a:r>
              <a:rPr lang="ru-RU" dirty="0" err="1">
                <a:solidFill>
                  <a:srgbClr val="5BAC26"/>
                </a:solidFill>
              </a:rPr>
              <a:t>Eco</a:t>
            </a:r>
            <a:r>
              <a:rPr lang="ru-RU" dirty="0">
                <a:solidFill>
                  <a:srgbClr val="5BAC26"/>
                </a:solidFill>
              </a:rPr>
              <a:t> и 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208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04" y="1984377"/>
            <a:ext cx="5624512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>CSH – </a:t>
            </a:r>
            <a:r>
              <a:rPr lang="ru-RU" dirty="0" smtClean="0">
                <a:solidFill>
                  <a:srgbClr val="5BAC26"/>
                </a:solidFill>
              </a:rPr>
              <a:t>Единое присоединения для </a:t>
            </a:r>
            <a:r>
              <a:rPr lang="en-US" dirty="0" smtClean="0">
                <a:solidFill>
                  <a:srgbClr val="5BAC26"/>
                </a:solidFill>
              </a:rPr>
              <a:t>Eco </a:t>
            </a:r>
            <a:r>
              <a:rPr lang="ru-RU" dirty="0" smtClean="0">
                <a:solidFill>
                  <a:srgbClr val="5BAC26"/>
                </a:solidFill>
              </a:rPr>
              <a:t>и</a:t>
            </a:r>
            <a:r>
              <a:rPr lang="en-US" dirty="0" smtClean="0">
                <a:solidFill>
                  <a:srgbClr val="5BAC26"/>
                </a:solidFill>
              </a:rPr>
              <a:t> LI</a:t>
            </a:r>
            <a:endParaRPr lang="de-DE" dirty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422398" y="1116013"/>
            <a:ext cx="78644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94" tIns="43147" rIns="86294" bIns="43147">
            <a:spAutoFit/>
          </a:bodyPr>
          <a:lstStyle/>
          <a:p>
            <a:pPr defTabSz="863600" eaLnBrk="0" hangingPunct="0"/>
            <a:r>
              <a:rPr lang="ru-RU" sz="2300" dirty="0"/>
              <a:t>Единое присоединения для </a:t>
            </a:r>
            <a:r>
              <a:rPr lang="ru-RU" sz="2300" dirty="0" err="1"/>
              <a:t>Eco</a:t>
            </a:r>
            <a:r>
              <a:rPr lang="ru-RU" sz="2300" dirty="0"/>
              <a:t> и </a:t>
            </a:r>
            <a:r>
              <a:rPr lang="ru-RU" sz="2300" dirty="0" smtClean="0"/>
              <a:t>LI с гасителем пульсаций </a:t>
            </a:r>
            <a:r>
              <a:rPr lang="en-US" sz="2300" dirty="0" smtClean="0"/>
              <a:t>ECO (</a:t>
            </a:r>
            <a:r>
              <a:rPr lang="ru-RU" sz="2300" dirty="0" smtClean="0"/>
              <a:t>опция</a:t>
            </a:r>
            <a:r>
              <a:rPr lang="en-US" sz="2300" dirty="0" smtClean="0"/>
              <a:t>)</a:t>
            </a:r>
            <a:endParaRPr lang="en-US" sz="2300" dirty="0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396875" y="314325"/>
            <a:ext cx="6661150" cy="914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76" tIns="44444" rIns="90476" bIns="44444" anchor="ctr"/>
          <a:lstStyle/>
          <a:p>
            <a:pPr eaLnBrk="0" hangingPunct="0">
              <a:lnSpc>
                <a:spcPct val="90000"/>
              </a:lnSpc>
            </a:pPr>
            <a:endParaRPr lang="en-US" sz="2800" dirty="0">
              <a:solidFill>
                <a:srgbClr val="5BAC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5483104" y="3157540"/>
            <a:ext cx="1125537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4497265" y="3170240"/>
            <a:ext cx="641350" cy="255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2179516" y="5895977"/>
            <a:ext cx="4300538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 rot="-1908563">
            <a:off x="1614366" y="5627690"/>
            <a:ext cx="1125538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 rot="-1990711">
            <a:off x="1993779" y="5268915"/>
            <a:ext cx="581025" cy="1873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72201" y="2114550"/>
            <a:ext cx="2788593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CSH.1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92771" y="5676900"/>
            <a:ext cx="5258208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CSH.3 </a:t>
            </a:r>
            <a:r>
              <a:rPr lang="ru-RU" b="1" dirty="0" smtClean="0"/>
              <a:t>имеет раздельные присоединения для</a:t>
            </a:r>
            <a:r>
              <a:rPr lang="en-US" b="1" dirty="0" smtClean="0"/>
              <a:t> ECO </a:t>
            </a:r>
            <a:r>
              <a:rPr lang="ru-RU" b="1" dirty="0"/>
              <a:t>и</a:t>
            </a:r>
            <a:r>
              <a:rPr lang="en-US" b="1" dirty="0" smtClean="0"/>
              <a:t> LI</a:t>
            </a:r>
            <a:endParaRPr lang="en-US" b="1" dirty="0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172200" y="2697164"/>
            <a:ext cx="2592266" cy="22800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en-US" sz="1900" dirty="0"/>
              <a:t>TX </a:t>
            </a:r>
            <a:r>
              <a:rPr lang="ru-RU" sz="1900" dirty="0" smtClean="0"/>
              <a:t>клапан для </a:t>
            </a:r>
            <a:r>
              <a:rPr lang="en-US" sz="1900" dirty="0" smtClean="0"/>
              <a:t>LI </a:t>
            </a:r>
            <a:r>
              <a:rPr lang="en-US" sz="1900" dirty="0"/>
              <a:t/>
            </a:r>
            <a:br>
              <a:rPr lang="en-US" sz="1900" dirty="0"/>
            </a:br>
            <a:r>
              <a:rPr lang="ru-RU" sz="1900" dirty="0" smtClean="0"/>
              <a:t>например </a:t>
            </a:r>
            <a:r>
              <a:rPr lang="en-US" sz="1900" dirty="0" err="1" smtClean="0"/>
              <a:t>Sporlan</a:t>
            </a:r>
            <a:r>
              <a:rPr lang="en-US" sz="1900" dirty="0" smtClean="0"/>
              <a:t> Y1037</a:t>
            </a:r>
            <a:endParaRPr lang="en-US" sz="1900" dirty="0"/>
          </a:p>
          <a:p>
            <a:pPr defTabSz="863600" eaLnBrk="0" hangingPunct="0">
              <a:spcBef>
                <a:spcPct val="50000"/>
              </a:spcBef>
            </a:pPr>
            <a:r>
              <a:rPr lang="ru-RU" sz="1900" dirty="0" err="1" smtClean="0"/>
              <a:t>Соленойдный</a:t>
            </a:r>
            <a:r>
              <a:rPr lang="ru-RU" sz="1900" dirty="0" smtClean="0"/>
              <a:t> клапан перед расширительным клапаном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9190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238125" y="4791077"/>
            <a:ext cx="80343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74" tIns="44687" rIns="89374" bIns="44687"/>
          <a:lstStyle/>
          <a:p>
            <a:pPr marL="1117600" lvl="2" indent="-574675">
              <a:lnSpc>
                <a:spcPct val="88000"/>
              </a:lnSpc>
              <a:spcAft>
                <a:spcPct val="40000"/>
              </a:spcAft>
              <a:buClr>
                <a:srgbClr val="008000"/>
              </a:buClr>
              <a:buSzPct val="85000"/>
              <a:buFont typeface="Wingdings" pitchFamily="2" charset="2"/>
              <a:buChar char="l"/>
            </a:pPr>
            <a:endParaRPr lang="en-GB" sz="200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635626" y="4376738"/>
            <a:ext cx="2659063" cy="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en-GB" sz="1900"/>
              <a:t>CSH85, CSH95</a:t>
            </a:r>
            <a:endParaRPr lang="de-DE" sz="1900"/>
          </a:p>
        </p:txBody>
      </p:sp>
      <p:pic>
        <p:nvPicPr>
          <p:cNvPr id="13" name="Picture 3" descr="cut-csh65-75-li-muff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122365"/>
            <a:ext cx="390366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ut-csh85-li-muff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98" y="1335088"/>
            <a:ext cx="38973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82689" y="4376738"/>
            <a:ext cx="2192337" cy="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de-DE" sz="1900"/>
              <a:t>CSH65, CSH75</a:t>
            </a:r>
            <a:endParaRPr lang="en-US" sz="190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514475" y="1365250"/>
            <a:ext cx="2990850" cy="6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ru-RU" sz="1900" dirty="0" smtClean="0"/>
              <a:t>Встроенное</a:t>
            </a:r>
            <a:r>
              <a:rPr lang="en-GB" sz="1900" dirty="0" smtClean="0"/>
              <a:t> </a:t>
            </a:r>
            <a:r>
              <a:rPr lang="en-GB" sz="1900" dirty="0"/>
              <a:t>LI </a:t>
            </a:r>
            <a:r>
              <a:rPr lang="ru-RU" sz="1900" dirty="0" smtClean="0"/>
              <a:t>сопло впрыска</a:t>
            </a:r>
            <a:endParaRPr lang="en-GB" sz="1900" dirty="0"/>
          </a:p>
        </p:txBody>
      </p:sp>
      <p:sp>
        <p:nvSpPr>
          <p:cNvPr id="9" name="Rechteck 8"/>
          <p:cNvSpPr/>
          <p:nvPr/>
        </p:nvSpPr>
        <p:spPr>
          <a:xfrm>
            <a:off x="6172201" y="1181100"/>
            <a:ext cx="271989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CSH.1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Гаситель пульсаций для впрыска жидкости</a:t>
            </a:r>
            <a:endParaRPr lang="de-DE" dirty="0"/>
          </a:p>
        </p:txBody>
      </p:sp>
      <p:sp>
        <p:nvSpPr>
          <p:cNvPr id="18" name="Inhaltsplatzhalter 17"/>
          <p:cNvSpPr>
            <a:spLocks noGrp="1"/>
          </p:cNvSpPr>
          <p:nvPr>
            <p:ph idx="1"/>
          </p:nvPr>
        </p:nvSpPr>
        <p:spPr>
          <a:xfrm>
            <a:off x="1" y="4840706"/>
            <a:ext cx="8745538" cy="1643063"/>
          </a:xfrm>
        </p:spPr>
        <p:txBody>
          <a:bodyPr/>
          <a:lstStyle/>
          <a:p>
            <a:pPr lvl="1">
              <a:spcAft>
                <a:spcPts val="360"/>
              </a:spcAft>
            </a:pPr>
            <a:r>
              <a:rPr lang="ru-RU" dirty="0" smtClean="0"/>
              <a:t>Упрощено присоединение для жидкостной линии</a:t>
            </a:r>
            <a:endParaRPr lang="en-GB" dirty="0" smtClean="0"/>
          </a:p>
          <a:p>
            <a:pPr lvl="1">
              <a:spcAft>
                <a:spcPts val="360"/>
              </a:spcAft>
            </a:pPr>
            <a:r>
              <a:rPr lang="ru-RU" dirty="0" smtClean="0"/>
              <a:t>Снижена опасность распространения вибраций</a:t>
            </a:r>
            <a:endParaRPr lang="en-GB" dirty="0" smtClean="0"/>
          </a:p>
          <a:p>
            <a:pPr lvl="1">
              <a:spcAft>
                <a:spcPts val="360"/>
              </a:spcAft>
            </a:pPr>
            <a:r>
              <a:rPr lang="ru-RU" dirty="0" smtClean="0"/>
              <a:t>Снижена опасность резонанса</a:t>
            </a:r>
            <a:endParaRPr lang="en-GB" dirty="0" smtClean="0"/>
          </a:p>
          <a:p>
            <a:pPr lvl="1">
              <a:spcAft>
                <a:spcPts val="360"/>
              </a:spcAft>
            </a:pPr>
            <a:r>
              <a:rPr lang="ru-RU" dirty="0" smtClean="0"/>
              <a:t>Снижены шумы</a:t>
            </a:r>
            <a:endParaRPr lang="en-GB" dirty="0" smtClean="0"/>
          </a:p>
          <a:p>
            <a:pPr>
              <a:spcAft>
                <a:spcPts val="36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662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" y="2517775"/>
            <a:ext cx="9140825" cy="428625"/>
          </a:xfrm>
        </p:spPr>
        <p:txBody>
          <a:bodyPr/>
          <a:lstStyle/>
          <a:p>
            <a:r>
              <a:rPr lang="ru-RU" dirty="0" smtClean="0"/>
              <a:t> Документация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63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>CS. </a:t>
            </a:r>
            <a:r>
              <a:rPr lang="en-US" dirty="0" smtClean="0">
                <a:solidFill>
                  <a:srgbClr val="5BAC26"/>
                </a:solidFill>
                <a:cs typeface="Arial" charset="0"/>
              </a:rPr>
              <a:t>//</a:t>
            </a:r>
            <a:r>
              <a:rPr lang="en-US" dirty="0" smtClean="0">
                <a:solidFill>
                  <a:srgbClr val="5BAC26"/>
                </a:solidFill>
              </a:rPr>
              <a:t> </a:t>
            </a:r>
            <a:r>
              <a:rPr lang="ru-RU" dirty="0">
                <a:solidFill>
                  <a:srgbClr val="5BAC26"/>
                </a:solidFill>
              </a:rPr>
              <a:t>Документация</a:t>
            </a:r>
            <a:endParaRPr lang="de-DE" dirty="0"/>
          </a:p>
        </p:txBody>
      </p:sp>
      <p:pic>
        <p:nvPicPr>
          <p:cNvPr id="386050" name="Picture 2" descr="Denk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684" y="1319213"/>
            <a:ext cx="3925844" cy="3234409"/>
          </a:xfrm>
          <a:noFill/>
          <a:ln/>
        </p:spPr>
      </p:pic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61913" y="5410201"/>
            <a:ext cx="4195762" cy="44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301" tIns="43151" rIns="86301" bIns="43151">
            <a:spAutoFit/>
          </a:bodyPr>
          <a:lstStyle/>
          <a:p>
            <a:pPr algn="ctr" defTabSz="863600"/>
            <a:r>
              <a:rPr lang="ru-RU" sz="2300" b="1" dirty="0" smtClean="0"/>
              <a:t>Вопросы</a:t>
            </a:r>
            <a:r>
              <a:rPr lang="en-US" sz="2300" b="1" dirty="0" smtClean="0"/>
              <a:t>??</a:t>
            </a:r>
            <a:endParaRPr lang="de-DE" sz="2300" b="1" dirty="0"/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4960189" y="1272082"/>
            <a:ext cx="3543932" cy="36449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5339363" y="1434500"/>
            <a:ext cx="2785584" cy="3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294" tIns="43147" rIns="86294" bIns="43147">
            <a:spAutoFit/>
          </a:bodyPr>
          <a:lstStyle/>
          <a:p>
            <a:pPr defTabSz="863600" eaLnBrk="0" hangingPunct="0">
              <a:spcBef>
                <a:spcPct val="50000"/>
              </a:spcBef>
            </a:pPr>
            <a:r>
              <a:rPr lang="ru-RU" sz="1900" dirty="0" smtClean="0"/>
              <a:t>Доп. информация</a:t>
            </a:r>
            <a:r>
              <a:rPr lang="en-GB" sz="1900" dirty="0" smtClean="0"/>
              <a:t>: </a:t>
            </a:r>
            <a:endParaRPr lang="en-GB" sz="1900" dirty="0"/>
          </a:p>
        </p:txBody>
      </p:sp>
      <p:sp>
        <p:nvSpPr>
          <p:cNvPr id="3860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4822" y="2843362"/>
            <a:ext cx="3067555" cy="369888"/>
          </a:xfrm>
          <a:prstGeom prst="actionButtonBlank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 anchor="ctr"/>
          <a:lstStyle/>
          <a:p>
            <a:pPr defTabSz="863600" eaLnBrk="0" hangingPunct="0"/>
            <a:r>
              <a:rPr lang="de-DE" sz="1900" dirty="0" smtClean="0"/>
              <a:t>SH-170-4-rus</a:t>
            </a:r>
            <a:endParaRPr lang="de-DE" sz="1900" dirty="0"/>
          </a:p>
        </p:txBody>
      </p:sp>
      <p:sp>
        <p:nvSpPr>
          <p:cNvPr id="3860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4822" y="2348314"/>
            <a:ext cx="3083404" cy="371475"/>
          </a:xfrm>
          <a:prstGeom prst="actionButtonBlank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 anchor="ctr"/>
          <a:lstStyle/>
          <a:p>
            <a:pPr defTabSz="863600" eaLnBrk="0" hangingPunct="0"/>
            <a:r>
              <a:rPr lang="en-US" sz="1900" dirty="0" smtClean="0"/>
              <a:t>SP-172-5        CSW (.3)</a:t>
            </a:r>
            <a:endParaRPr lang="en-US" sz="1900" dirty="0"/>
          </a:p>
        </p:txBody>
      </p:sp>
      <p:sp>
        <p:nvSpPr>
          <p:cNvPr id="3860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8973" y="3339577"/>
            <a:ext cx="3083404" cy="369888"/>
          </a:xfrm>
          <a:prstGeom prst="actionButtonBlank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 anchor="ctr"/>
          <a:lstStyle/>
          <a:p>
            <a:pPr defTabSz="863600" eaLnBrk="0" hangingPunct="0"/>
            <a:r>
              <a:rPr lang="de-DE" sz="1900" dirty="0">
                <a:hlinkClick r:id="rId4" action="ppaction://hlinkfile"/>
              </a:rPr>
              <a:t>SP-170-6</a:t>
            </a:r>
            <a:r>
              <a:rPr lang="de-DE" sz="1900" dirty="0"/>
              <a:t>  </a:t>
            </a:r>
            <a:r>
              <a:rPr lang="de-DE" sz="1900" dirty="0" smtClean="0"/>
              <a:t>      CSH (.1)</a:t>
            </a:r>
            <a:endParaRPr lang="de-DE" sz="1900" dirty="0"/>
          </a:p>
        </p:txBody>
      </p:sp>
      <p:sp>
        <p:nvSpPr>
          <p:cNvPr id="386062" name="Text Box 14"/>
          <p:cNvSpPr txBox="1">
            <a:spLocks noChangeArrowheads="1"/>
          </p:cNvSpPr>
          <p:nvPr/>
        </p:nvSpPr>
        <p:spPr bwMode="auto">
          <a:xfrm>
            <a:off x="5892393" y="3915796"/>
            <a:ext cx="16082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/>
              <a:t>www.bitzer.de</a:t>
            </a:r>
            <a:endParaRPr lang="de-DE" dirty="0"/>
          </a:p>
        </p:txBody>
      </p:sp>
      <p:sp>
        <p:nvSpPr>
          <p:cNvPr id="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4823" y="1868535"/>
            <a:ext cx="3083403" cy="371475"/>
          </a:xfrm>
          <a:prstGeom prst="actionButtonBlank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6294" tIns="43147" rIns="86294" bIns="43147" anchor="ctr"/>
          <a:lstStyle/>
          <a:p>
            <a:pPr defTabSz="863600" eaLnBrk="0" hangingPunct="0"/>
            <a:r>
              <a:rPr lang="en-US" sz="1900" dirty="0" smtClean="0"/>
              <a:t>SP-171-2-rus  CSH (.3)</a:t>
            </a:r>
            <a:endParaRPr lang="en-US" sz="1900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892393" y="4368956"/>
            <a:ext cx="16082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dirty="0" smtClean="0"/>
              <a:t>www.bitzer.</a:t>
            </a:r>
            <a:r>
              <a:rPr lang="en-US" dirty="0" err="1" smtClean="0"/>
              <a:t>ru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0" y="6569075"/>
            <a:ext cx="5111750" cy="1222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S_CS-Overview_GB // </a:t>
            </a:r>
            <a:fld id="{C72E9A2F-779C-4168-BCF5-B94F3CD0F60B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-26987" y="282575"/>
            <a:ext cx="724535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1217613" y="3467100"/>
            <a:ext cx="6508750" cy="9858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1330325" y="2095500"/>
            <a:ext cx="6508750" cy="9858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534988" y="1337387"/>
          <a:ext cx="4398962" cy="4623660"/>
        </p:xfrm>
        <a:graphic>
          <a:graphicData uri="http://schemas.openxmlformats.org/presentationml/2006/ole">
            <p:oleObj spid="_x0000_s465099" name="Corel DESIGNER" r:id="rId3" imgW="5269992" imgH="4703064" progId="">
              <p:embed/>
            </p:oleObj>
          </a:graphicData>
        </a:graphic>
      </p:graphicFrame>
      <p:sp>
        <p:nvSpPr>
          <p:cNvPr id="463884" name="Text Box 12"/>
          <p:cNvSpPr txBox="1">
            <a:spLocks noChangeArrowheads="1"/>
          </p:cNvSpPr>
          <p:nvPr/>
        </p:nvSpPr>
        <p:spPr bwMode="auto">
          <a:xfrm>
            <a:off x="4995446" y="1192149"/>
            <a:ext cx="3557587" cy="454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301" tIns="43151" rIns="86301" bIns="43151">
            <a:spAutoFit/>
          </a:bodyPr>
          <a:lstStyle/>
          <a:p>
            <a:pPr defTabSz="863600" eaLnBrk="0" hangingPunct="0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100000"/>
              <a:buFont typeface="Arial" pitchFamily="34" charset="0"/>
              <a:buChar char="/"/>
            </a:pPr>
            <a:r>
              <a:rPr lang="en-US" sz="2000" dirty="0" smtClean="0"/>
              <a:t> </a:t>
            </a:r>
            <a:r>
              <a:rPr lang="ru-RU" sz="2000" dirty="0" smtClean="0"/>
              <a:t>Одноконтурные </a:t>
            </a:r>
            <a:r>
              <a:rPr lang="ru-RU" sz="2000" dirty="0" err="1" smtClean="0"/>
              <a:t>чиллеры</a:t>
            </a:r>
            <a:endParaRPr lang="ru-RU" sz="2000" dirty="0" smtClean="0"/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</a:t>
            </a:r>
            <a:r>
              <a:rPr lang="ru-RU" sz="2000" dirty="0" smtClean="0"/>
              <a:t>Компактность</a:t>
            </a:r>
            <a:endParaRPr lang="en-US" sz="2000" dirty="0" smtClean="0"/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</a:t>
            </a:r>
            <a:r>
              <a:rPr lang="ru-RU" sz="2000" dirty="0" smtClean="0"/>
              <a:t>Легкий монтаж</a:t>
            </a:r>
            <a:endParaRPr lang="en-US" sz="2000" dirty="0" smtClean="0"/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</a:t>
            </a:r>
            <a:r>
              <a:rPr lang="ru-RU" sz="2000" dirty="0" smtClean="0"/>
              <a:t>Легкое обслуживание</a:t>
            </a:r>
            <a:endParaRPr lang="en-US" sz="2000" dirty="0" smtClean="0"/>
          </a:p>
          <a:p>
            <a:pPr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100000"/>
              <a:buFont typeface="Arial" pitchFamily="34" charset="0"/>
              <a:buChar char="/"/>
            </a:pPr>
            <a:r>
              <a:rPr lang="en-US" sz="2000" dirty="0" smtClean="0"/>
              <a:t> </a:t>
            </a:r>
            <a:r>
              <a:rPr lang="ru-RU" sz="2000" dirty="0" smtClean="0"/>
              <a:t>Опции</a:t>
            </a:r>
            <a:endParaRPr lang="en-US" sz="2000" dirty="0" smtClean="0"/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ECO</a:t>
            </a:r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LI</a:t>
            </a:r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</a:t>
            </a:r>
            <a:r>
              <a:rPr lang="ru-RU" sz="2000" dirty="0" smtClean="0"/>
              <a:t>Маслоохладитель</a:t>
            </a:r>
            <a:endParaRPr lang="en-US" sz="2000" dirty="0" smtClean="0"/>
          </a:p>
          <a:p>
            <a:pPr lvl="1" defTabSz="863600" eaLnBrk="0" hangingPunct="0">
              <a:spcBef>
                <a:spcPts val="600"/>
              </a:spcBef>
              <a:spcAft>
                <a:spcPts val="600"/>
              </a:spcAft>
              <a:buClr>
                <a:srgbClr val="41A62A"/>
              </a:buClr>
              <a:buSzPct val="85000"/>
              <a:buFont typeface="Wingdings" pitchFamily="2" charset="2"/>
              <a:buChar char="l"/>
            </a:pPr>
            <a:r>
              <a:rPr lang="en-US" sz="2000" dirty="0" smtClean="0"/>
              <a:t> </a:t>
            </a:r>
            <a:r>
              <a:rPr lang="ru-RU" sz="2000" dirty="0" smtClean="0"/>
              <a:t>Параллельная работа</a:t>
            </a:r>
            <a:endParaRPr lang="en-US" sz="2000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ru-RU" dirty="0">
                <a:solidFill>
                  <a:srgbClr val="5BAC26"/>
                </a:solidFill>
              </a:rPr>
              <a:t>Компактные винтовые </a:t>
            </a:r>
            <a:r>
              <a:rPr lang="ru-RU" dirty="0" smtClean="0">
                <a:solidFill>
                  <a:srgbClr val="5BAC26"/>
                </a:solidFill>
              </a:rPr>
              <a:t>компрессоры- Применение</a:t>
            </a:r>
            <a:endParaRPr lang="ru-RU" dirty="0">
              <a:solidFill>
                <a:srgbClr val="5BA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6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 l="1125" r="1125"/>
          <a:stretch>
            <a:fillRect/>
          </a:stretch>
        </p:blipFill>
        <p:spPr bwMode="auto">
          <a:xfrm>
            <a:off x="1329069" y="1314711"/>
            <a:ext cx="6560289" cy="4545375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6987" y="282575"/>
            <a:ext cx="724535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40000" tIns="0" rIns="0" bIns="0" anchor="b"/>
          <a:lstStyle/>
          <a:p>
            <a:endParaRPr lang="en-US" sz="2800" dirty="0">
              <a:solidFill>
                <a:srgbClr val="5BAC2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09375" y="5863856"/>
            <a:ext cx="368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Пример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ru-RU" dirty="0" smtClean="0">
                <a:solidFill>
                  <a:srgbClr val="000000"/>
                </a:solidFill>
              </a:rPr>
              <a:t>Одноконтурный </a:t>
            </a:r>
            <a:r>
              <a:rPr lang="ru-RU" dirty="0" err="1" smtClean="0">
                <a:solidFill>
                  <a:srgbClr val="000000"/>
                </a:solidFill>
              </a:rPr>
              <a:t>чиллер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el 8"/>
          <p:cNvSpPr>
            <a:spLocks noGrp="1"/>
          </p:cNvSpPr>
          <p:nvPr>
            <p:ph type="title"/>
          </p:nvPr>
        </p:nvSpPr>
        <p:spPr>
          <a:xfrm>
            <a:off x="1" y="531879"/>
            <a:ext cx="8745538" cy="427037"/>
          </a:xfrm>
        </p:spPr>
        <p:txBody>
          <a:bodyPr/>
          <a:lstStyle/>
          <a:p>
            <a:r>
              <a:rPr lang="en-US" dirty="0" smtClean="0">
                <a:solidFill>
                  <a:srgbClr val="5BAC26"/>
                </a:solidFill>
              </a:rPr>
              <a:t/>
            </a:r>
            <a:br>
              <a:rPr lang="en-US" dirty="0" smtClean="0">
                <a:solidFill>
                  <a:srgbClr val="5BAC26"/>
                </a:solidFill>
              </a:rPr>
            </a:br>
            <a:r>
              <a:rPr lang="ru-RU" dirty="0">
                <a:solidFill>
                  <a:srgbClr val="5BAC26"/>
                </a:solidFill>
              </a:rPr>
              <a:t>Компактные винтовые </a:t>
            </a:r>
            <a:r>
              <a:rPr lang="ru-RU" dirty="0" smtClean="0">
                <a:solidFill>
                  <a:srgbClr val="5BAC26"/>
                </a:solidFill>
              </a:rPr>
              <a:t>компрессоры- Применение</a:t>
            </a:r>
            <a:endParaRPr lang="ru-RU" dirty="0">
              <a:solidFill>
                <a:srgbClr val="5BAC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2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модельного ряда</a:t>
            </a:r>
          </a:p>
        </p:txBody>
      </p:sp>
    </p:spTree>
    <p:extLst>
      <p:ext uri="{BB962C8B-B14F-4D97-AF65-F5344CB8AC3E}">
        <p14:creationId xmlns:p14="http://schemas.microsoft.com/office/powerpoint/2010/main" xmlns="" val="300079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387859" y="1475420"/>
            <a:ext cx="7493834" cy="4563435"/>
            <a:chOff x="387859" y="1475414"/>
            <a:chExt cx="7493834" cy="456343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59" y="1475414"/>
              <a:ext cx="7493834" cy="456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0476" y="2974392"/>
              <a:ext cx="380396" cy="43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модельного </a:t>
            </a:r>
            <a:r>
              <a:rPr lang="ru-RU" dirty="0" smtClean="0"/>
              <a:t>ряда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Области применения </a:t>
            </a:r>
            <a:r>
              <a:rPr lang="en-US" dirty="0" smtClean="0"/>
              <a:t>(CSH.3 / CSW.3)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781175" y="1590680"/>
            <a:ext cx="4419600" cy="4029075"/>
            <a:chOff x="2295639" y="2314814"/>
            <a:chExt cx="3602267" cy="3286869"/>
          </a:xfrm>
        </p:grpSpPr>
        <p:cxnSp>
          <p:nvCxnSpPr>
            <p:cNvPr id="17" name="Gerade Verbindung 16"/>
            <p:cNvCxnSpPr/>
            <p:nvPr/>
          </p:nvCxnSpPr>
          <p:spPr>
            <a:xfrm rot="10800000">
              <a:off x="3533918" y="2314814"/>
              <a:ext cx="2363988" cy="9592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16200000" flipH="1">
              <a:off x="4770432" y="3442285"/>
              <a:ext cx="2254943" cy="1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10800000" flipV="1">
              <a:off x="4997338" y="4569758"/>
              <a:ext cx="900566" cy="764387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0800000" flipV="1">
              <a:off x="4434485" y="5334147"/>
              <a:ext cx="562854" cy="267534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V="1">
              <a:off x="2295639" y="5601682"/>
              <a:ext cx="2138845" cy="1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5400000" flipH="1" flipV="1">
              <a:off x="996179" y="4302222"/>
              <a:ext cx="2598919" cy="0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2295639" y="2314814"/>
              <a:ext cx="1238279" cy="687951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6858035" y="19526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CSH / Motor 1</a:t>
            </a:r>
          </a:p>
        </p:txBody>
      </p:sp>
      <p:cxnSp>
        <p:nvCxnSpPr>
          <p:cNvPr id="29" name="Gerade Verbindung 28"/>
          <p:cNvCxnSpPr>
            <a:endCxn id="27" idx="1"/>
          </p:cNvCxnSpPr>
          <p:nvPr/>
        </p:nvCxnSpPr>
        <p:spPr>
          <a:xfrm>
            <a:off x="6191275" y="1924051"/>
            <a:ext cx="666760" cy="21324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/>
        </p:nvGrpSpPr>
        <p:grpSpPr>
          <a:xfrm>
            <a:off x="2576513" y="1981202"/>
            <a:ext cx="2519362" cy="3314703"/>
            <a:chOff x="2576513" y="1981200"/>
            <a:chExt cx="2519362" cy="3314703"/>
          </a:xfrm>
        </p:grpSpPr>
        <p:cxnSp>
          <p:nvCxnSpPr>
            <p:cNvPr id="32" name="Gerade Verbindung 31"/>
            <p:cNvCxnSpPr/>
            <p:nvPr/>
          </p:nvCxnSpPr>
          <p:spPr>
            <a:xfrm flipH="1" flipV="1">
              <a:off x="2576513" y="1981200"/>
              <a:ext cx="2519362" cy="10213"/>
            </a:xfrm>
            <a:prstGeom prst="line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5086345" y="1990725"/>
              <a:ext cx="1" cy="3305178"/>
            </a:xfrm>
            <a:prstGeom prst="line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41"/>
          <p:cNvSpPr txBox="1"/>
          <p:nvPr/>
        </p:nvSpPr>
        <p:spPr>
          <a:xfrm>
            <a:off x="6867561" y="288607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CSH / Motor 2</a:t>
            </a:r>
          </a:p>
        </p:txBody>
      </p:sp>
      <p:cxnSp>
        <p:nvCxnSpPr>
          <p:cNvPr id="43" name="Gerade Verbindung 42"/>
          <p:cNvCxnSpPr>
            <a:endCxn id="42" idx="1"/>
          </p:cNvCxnSpPr>
          <p:nvPr/>
        </p:nvCxnSpPr>
        <p:spPr>
          <a:xfrm>
            <a:off x="5105428" y="2581275"/>
            <a:ext cx="1762133" cy="489466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ieren 65"/>
          <p:cNvGrpSpPr/>
          <p:nvPr/>
        </p:nvGrpSpPr>
        <p:grpSpPr>
          <a:xfrm>
            <a:off x="2666999" y="2811912"/>
            <a:ext cx="2433556" cy="2811912"/>
            <a:chOff x="2666999" y="2811912"/>
            <a:chExt cx="2433556" cy="2811912"/>
          </a:xfrm>
        </p:grpSpPr>
        <p:cxnSp>
          <p:nvCxnSpPr>
            <p:cNvPr id="46" name="Gerade Verbindung 45"/>
            <p:cNvCxnSpPr/>
            <p:nvPr/>
          </p:nvCxnSpPr>
          <p:spPr>
            <a:xfrm flipV="1">
              <a:off x="2666999" y="5614300"/>
              <a:ext cx="1772862" cy="1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flipV="1">
              <a:off x="4424005" y="5486400"/>
              <a:ext cx="676550" cy="132139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5090589" y="2827769"/>
              <a:ext cx="0" cy="2658634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2666999" y="2821546"/>
              <a:ext cx="2428872" cy="0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flipV="1">
              <a:off x="2667001" y="2811912"/>
              <a:ext cx="0" cy="2811912"/>
            </a:xfrm>
            <a:prstGeom prst="line">
              <a:avLst/>
            </a:prstGeom>
            <a:ln w="476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feld 66"/>
          <p:cNvSpPr txBox="1"/>
          <p:nvPr/>
        </p:nvSpPr>
        <p:spPr>
          <a:xfrm>
            <a:off x="6867561" y="3682531"/>
            <a:ext cx="723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CSW</a:t>
            </a:r>
            <a:br>
              <a:rPr lang="de-DE" dirty="0" smtClean="0"/>
            </a:br>
            <a:endParaRPr lang="de-DE" sz="1200" dirty="0" smtClean="0"/>
          </a:p>
        </p:txBody>
      </p:sp>
      <p:cxnSp>
        <p:nvCxnSpPr>
          <p:cNvPr id="68" name="Gerade Verbindung 67"/>
          <p:cNvCxnSpPr/>
          <p:nvPr/>
        </p:nvCxnSpPr>
        <p:spPr>
          <a:xfrm>
            <a:off x="5088835" y="3625795"/>
            <a:ext cx="1828800" cy="254442"/>
          </a:xfrm>
          <a:prstGeom prst="line">
            <a:avLst/>
          </a:prstGeom>
          <a:ln w="15875">
            <a:solidFill>
              <a:srgbClr val="5BA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6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модельного ряда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Область применения </a:t>
            </a:r>
            <a:r>
              <a:rPr lang="en-US" dirty="0" smtClean="0"/>
              <a:t>CSW.3</a:t>
            </a:r>
            <a:r>
              <a:rPr lang="ru-RU" dirty="0" smtClean="0"/>
              <a:t> </a:t>
            </a:r>
            <a:r>
              <a:rPr lang="en-US" dirty="0" smtClean="0"/>
              <a:t>– R134a </a:t>
            </a:r>
            <a:endParaRPr lang="de-DE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440" y="1174994"/>
            <a:ext cx="5722113" cy="487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6234912" y="2009956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rgbClr val="5BAC26"/>
                </a:solidFill>
              </a:rPr>
              <a:t>Δ</a:t>
            </a:r>
            <a:r>
              <a:rPr lang="de-DE" sz="1600" dirty="0" err="1" smtClean="0">
                <a:solidFill>
                  <a:srgbClr val="5BAC26"/>
                </a:solidFill>
              </a:rPr>
              <a:t>t</a:t>
            </a:r>
            <a:r>
              <a:rPr lang="de-DE" sz="1600" baseline="-25000" dirty="0" err="1" smtClean="0">
                <a:solidFill>
                  <a:srgbClr val="5BAC26"/>
                </a:solidFill>
              </a:rPr>
              <a:t>oh</a:t>
            </a:r>
            <a:r>
              <a:rPr lang="de-DE" sz="1600" dirty="0" smtClean="0">
                <a:solidFill>
                  <a:srgbClr val="5BAC26"/>
                </a:solidFill>
              </a:rPr>
              <a:t> = 5 K</a:t>
            </a:r>
            <a:endParaRPr lang="de-DE" sz="1600" dirty="0">
              <a:solidFill>
                <a:srgbClr val="5BAC26"/>
              </a:solidFill>
            </a:endParaRPr>
          </a:p>
        </p:txBody>
      </p:sp>
      <p:cxnSp>
        <p:nvCxnSpPr>
          <p:cNvPr id="22" name="Gerade Verbindung mit Pfeil 21"/>
          <p:cNvCxnSpPr>
            <a:stCxn id="20" idx="1"/>
          </p:cNvCxnSpPr>
          <p:nvPr/>
        </p:nvCxnSpPr>
        <p:spPr>
          <a:xfrm flipH="1">
            <a:off x="4714014" y="2179233"/>
            <a:ext cx="1520898" cy="296548"/>
          </a:xfrm>
          <a:prstGeom prst="straightConnector1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91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Grüne Trenn- oder Titelseite">
  <a:themeElements>
    <a:clrScheme name="1_Bild_und_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B2B2B2"/>
      </a:accent2>
      <a:accent3>
        <a:srgbClr val="FFFFFF"/>
      </a:accent3>
      <a:accent4>
        <a:srgbClr val="000000"/>
      </a:accent4>
      <a:accent5>
        <a:srgbClr val="B5D2AC"/>
      </a:accent5>
      <a:accent6>
        <a:srgbClr val="A1A1A1"/>
      </a:accent6>
      <a:hlink>
        <a:srgbClr val="969696"/>
      </a:hlink>
      <a:folHlink>
        <a:srgbClr val="5BAC26"/>
      </a:folHlink>
    </a:clrScheme>
    <a:fontScheme name="1_Bild_und_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ild_und_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ld_und_Tex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 Page / e.g. for new chapter">
  <a:themeElements>
    <a:clrScheme name="1_Bild_und_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B2B2B2"/>
      </a:accent2>
      <a:accent3>
        <a:srgbClr val="FFFFFF"/>
      </a:accent3>
      <a:accent4>
        <a:srgbClr val="000000"/>
      </a:accent4>
      <a:accent5>
        <a:srgbClr val="B5D2AC"/>
      </a:accent5>
      <a:accent6>
        <a:srgbClr val="A1A1A1"/>
      </a:accent6>
      <a:hlink>
        <a:srgbClr val="969696"/>
      </a:hlink>
      <a:folHlink>
        <a:srgbClr val="5BAC26"/>
      </a:folHlink>
    </a:clrScheme>
    <a:fontScheme name="1_Bild_und_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ild_und_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ild_und_Tex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TZER Logo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B2B2B2"/>
      </a:accent2>
      <a:accent3>
        <a:srgbClr val="FFFFFF"/>
      </a:accent3>
      <a:accent4>
        <a:srgbClr val="000000"/>
      </a:accent4>
      <a:accent5>
        <a:srgbClr val="B5D2AC"/>
      </a:accent5>
      <a:accent6>
        <a:srgbClr val="A1A1A1"/>
      </a:accent6>
      <a:hlink>
        <a:srgbClr val="969696"/>
      </a:hlink>
      <a:folHlink>
        <a:srgbClr val="5BAC26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PPT_BITZER_Design_10.2012_GB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AC26"/>
      </a:accent1>
      <a:accent2>
        <a:srgbClr val="EAEAEA"/>
      </a:accent2>
      <a:accent3>
        <a:srgbClr val="FFFFFF"/>
      </a:accent3>
      <a:accent4>
        <a:srgbClr val="000000"/>
      </a:accent4>
      <a:accent5>
        <a:srgbClr val="B5D2AC"/>
      </a:accent5>
      <a:accent6>
        <a:srgbClr val="D4D4D4"/>
      </a:accent6>
      <a:hlink>
        <a:srgbClr val="969696"/>
      </a:hlink>
      <a:folHlink>
        <a:srgbClr val="5BAC2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A1A1A1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BAC2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B5D2AC"/>
        </a:accent5>
        <a:accent6>
          <a:srgbClr val="D4D4D4"/>
        </a:accent6>
        <a:hlink>
          <a:srgbClr val="969696"/>
        </a:hlink>
        <a:folHlink>
          <a:srgbClr val="5BA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ppt/theme/themeOverride2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ppt/theme/themeOverride3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ppt/theme/themeOverride4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ppt/theme/themeOverride5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ppt/theme/themeOverride6.xml><?xml version="1.0" encoding="utf-8"?>
<a:themeOverride xmlns:a="http://schemas.openxmlformats.org/drawingml/2006/main">
  <a:clrScheme name="1_Bild_und_Text 1">
    <a:dk1>
      <a:srgbClr val="000000"/>
    </a:dk1>
    <a:lt1>
      <a:srgbClr val="FFFFFF"/>
    </a:lt1>
    <a:dk2>
      <a:srgbClr val="000000"/>
    </a:dk2>
    <a:lt2>
      <a:srgbClr val="808080"/>
    </a:lt2>
    <a:accent1>
      <a:srgbClr val="5BAC26"/>
    </a:accent1>
    <a:accent2>
      <a:srgbClr val="B2B2B2"/>
    </a:accent2>
    <a:accent3>
      <a:srgbClr val="FFFFFF"/>
    </a:accent3>
    <a:accent4>
      <a:srgbClr val="000000"/>
    </a:accent4>
    <a:accent5>
      <a:srgbClr val="B5D2AC"/>
    </a:accent5>
    <a:accent6>
      <a:srgbClr val="A1A1A1"/>
    </a:accent6>
    <a:hlink>
      <a:srgbClr val="969696"/>
    </a:hlink>
    <a:folHlink>
      <a:srgbClr val="5BAC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PPT_BITZER_Design2010-2_GB</Template>
  <TotalTime>2074</TotalTime>
  <Words>1157</Words>
  <Application>Microsoft Office PowerPoint</Application>
  <PresentationFormat>Экран (4:3)</PresentationFormat>
  <Paragraphs>445</Paragraphs>
  <Slides>46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64" baseType="lpstr">
      <vt:lpstr>PPT_BITZER_Design_10.2012_GB</vt:lpstr>
      <vt:lpstr>Black</vt:lpstr>
      <vt:lpstr>Green Page / e.g. for new chapter</vt:lpstr>
      <vt:lpstr>BITZER Logo</vt:lpstr>
      <vt:lpstr>1_PPT_BITZER_Design_10.2012_GB</vt:lpstr>
      <vt:lpstr>2_PPT_BITZER_Design_10.2012_GB</vt:lpstr>
      <vt:lpstr>3_PPT_BITZER_Design_10.2012_GB</vt:lpstr>
      <vt:lpstr>4_PPT_BITZER_Design_10.2012_GB</vt:lpstr>
      <vt:lpstr>5_PPT_BITZER_Design_10.2012_GB</vt:lpstr>
      <vt:lpstr>6_PPT_BITZER_Design_10.2012_GB</vt:lpstr>
      <vt:lpstr>7_PPT_BITZER_Design_10.2012_GB</vt:lpstr>
      <vt:lpstr>8_PPT_BITZER_Design_10.2012_GB</vt:lpstr>
      <vt:lpstr>9_PPT_BITZER_Design_10.2012_GB</vt:lpstr>
      <vt:lpstr>10_PPT_BITZER_Design_10.2012_GB</vt:lpstr>
      <vt:lpstr>Grüne Trenn- oder Titelseite</vt:lpstr>
      <vt:lpstr>11_PPT_BITZER_Design_10.2012_GB</vt:lpstr>
      <vt:lpstr>12_PPT_BITZER_Design_10.2012_GB</vt:lpstr>
      <vt:lpstr>Corel DESIGNER</vt:lpstr>
      <vt:lpstr>Компактные винтовые компрессоры</vt:lpstr>
      <vt:lpstr>Слайд 2</vt:lpstr>
      <vt:lpstr>Применение</vt:lpstr>
      <vt:lpstr> Компактные винтовые компрессоры- Применение</vt:lpstr>
      <vt:lpstr> Компактные винтовые компрессоры- Применение</vt:lpstr>
      <vt:lpstr> Компактные винтовые компрессоры- Применение</vt:lpstr>
      <vt:lpstr>Обзор модельного ряда</vt:lpstr>
      <vt:lpstr>Обзор модельного ряда Области применения (CSH.3 / CSW.3)</vt:lpstr>
      <vt:lpstr>Обзор модельного ряда Область применения CSW.3 – R134a </vt:lpstr>
      <vt:lpstr> Модельный ряд CSH.3 </vt:lpstr>
      <vt:lpstr> CSH компрессоры для R134a</vt:lpstr>
      <vt:lpstr> CSW компрессоры для R134a</vt:lpstr>
      <vt:lpstr>Слайд 13</vt:lpstr>
      <vt:lpstr> Особенности конструкции</vt:lpstr>
      <vt:lpstr>Особенности конструкции</vt:lpstr>
      <vt:lpstr>  Особенности конструкции</vt:lpstr>
      <vt:lpstr>Роторы и регулятор производительности </vt:lpstr>
      <vt:lpstr>BITZER CS. Геометрия золотника CSW vs. CSH</vt:lpstr>
      <vt:lpstr> Опция: Оптико-электронный контроль уровня масла OLC-D1-S</vt:lpstr>
      <vt:lpstr>Слайд 20</vt:lpstr>
      <vt:lpstr>Слайд 21</vt:lpstr>
      <vt:lpstr>CSH.1 серия Опция: “Поплавковый” регулятор уровня масла</vt:lpstr>
      <vt:lpstr>Слайд 23</vt:lpstr>
      <vt:lpstr>CSH.3 серия Работа с LI  (Впрыск жидкости)</vt:lpstr>
      <vt:lpstr>Защитные устройства // Основные функции</vt:lpstr>
      <vt:lpstr>Защитные устройства // Основные функции</vt:lpstr>
      <vt:lpstr>CSH.3 Адаптер для внешнего маслоохладителя</vt:lpstr>
      <vt:lpstr>CSH.3 Адаптер для внешнего маслоохладителя</vt:lpstr>
      <vt:lpstr>CSH.3 Адаптер для внешнего маслоохладителя</vt:lpstr>
      <vt:lpstr> Регулирование производительности</vt:lpstr>
      <vt:lpstr>  CSH / CSW  65 .. 95  Регулирование производительности</vt:lpstr>
      <vt:lpstr> CSH / CSW  65 .. 95 Ступенчатое регулирование (Ступень CR75%)</vt:lpstr>
      <vt:lpstr>Слайд 33</vt:lpstr>
      <vt:lpstr>CSH / CSW  65 .. 95 Плавное регулирование производительности</vt:lpstr>
      <vt:lpstr>CSH / CSW  65 .. 95 Плавное регулирование производительности</vt:lpstr>
      <vt:lpstr>             Конфигурация чиллера  (Основные вопросы) </vt:lpstr>
      <vt:lpstr>CS – Экономайзер (ECO)</vt:lpstr>
      <vt:lpstr>CS – Впрыск жидкости (LI)</vt:lpstr>
      <vt:lpstr>CSH – Впрыск жидкости (LI)</vt:lpstr>
      <vt:lpstr> CSH – Впрыск жидкости (LI)</vt:lpstr>
      <vt:lpstr> CSH – Единое присоединения для Eco и LI</vt:lpstr>
      <vt:lpstr>CSH – Единое присоединения для Eco и LI</vt:lpstr>
      <vt:lpstr>Гаситель пульсаций для впрыска жидкости</vt:lpstr>
      <vt:lpstr> Документация</vt:lpstr>
      <vt:lpstr>CS. // Документация</vt:lpstr>
      <vt:lpstr>Слайд 46</vt:lpstr>
    </vt:vector>
  </TitlesOfParts>
  <Company>Bitzer Kühlmaschinenbau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Compact Screws  with Integral Oil Separator</dc:title>
  <dc:creator>Щипцов Павел</dc:creator>
  <cp:lastModifiedBy>Щипцов Павел</cp:lastModifiedBy>
  <cp:revision>762</cp:revision>
  <cp:lastPrinted>2003-03-19T13:48:01Z</cp:lastPrinted>
  <dcterms:created xsi:type="dcterms:W3CDTF">2000-12-07T14:10:01Z</dcterms:created>
  <dcterms:modified xsi:type="dcterms:W3CDTF">2015-10-08T11:03:32Z</dcterms:modified>
</cp:coreProperties>
</file>